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crdownload" ContentType="image/p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77" r:id="rId2"/>
    <p:sldId id="257" r:id="rId3"/>
    <p:sldId id="258" r:id="rId4"/>
    <p:sldId id="269" r:id="rId5"/>
    <p:sldId id="259" r:id="rId6"/>
    <p:sldId id="260" r:id="rId7"/>
    <p:sldId id="261" r:id="rId8"/>
    <p:sldId id="270" r:id="rId9"/>
    <p:sldId id="262" r:id="rId10"/>
    <p:sldId id="263" r:id="rId11"/>
    <p:sldId id="264" r:id="rId12"/>
    <p:sldId id="268" r:id="rId13"/>
    <p:sldId id="278" r:id="rId14"/>
    <p:sldId id="279" r:id="rId15"/>
    <p:sldId id="280" r:id="rId16"/>
    <p:sldId id="272" r:id="rId17"/>
    <p:sldId id="281" r:id="rId18"/>
    <p:sldId id="283" r:id="rId19"/>
    <p:sldId id="282" r:id="rId20"/>
    <p:sldId id="284" r:id="rId21"/>
    <p:sldId id="285" r:id="rId22"/>
    <p:sldId id="286" r:id="rId23"/>
    <p:sldId id="287" r:id="rId24"/>
    <p:sldId id="288" r:id="rId25"/>
    <p:sldId id="273" r:id="rId26"/>
    <p:sldId id="289" r:id="rId27"/>
    <p:sldId id="274" r:id="rId28"/>
    <p:sldId id="271" r:id="rId29"/>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80897" autoAdjust="0"/>
  </p:normalViewPr>
  <p:slideViewPr>
    <p:cSldViewPr snapToGrid="0">
      <p:cViewPr varScale="1">
        <p:scale>
          <a:sx n="55" d="100"/>
          <a:sy n="55" d="100"/>
        </p:scale>
        <p:origin x="18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0FAB6-D9FF-4D16-A876-61D92E4CBEB6}" type="datetimeFigureOut">
              <a:rPr lang="en-US" smtClean="0"/>
              <a:t>10/31/2022</a:t>
            </a:fld>
            <a:endParaRPr lang="en-U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71A6A-0C4B-4F8D-B8A1-AAA55E3C8192}" type="slidenum">
              <a:rPr lang="en-US" smtClean="0"/>
              <a:t>‹Nº›</a:t>
            </a:fld>
            <a:endParaRPr lang="en-US"/>
          </a:p>
        </p:txBody>
      </p:sp>
    </p:spTree>
    <p:extLst>
      <p:ext uri="{BB962C8B-B14F-4D97-AF65-F5344CB8AC3E}">
        <p14:creationId xmlns:p14="http://schemas.microsoft.com/office/powerpoint/2010/main" val="2626755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3E71A6A-0C4B-4F8D-B8A1-AAA55E3C8192}" type="slidenum">
              <a:rPr lang="en-US" smtClean="0"/>
              <a:t>16</a:t>
            </a:fld>
            <a:endParaRPr lang="en-US"/>
          </a:p>
        </p:txBody>
      </p:sp>
    </p:spTree>
    <p:extLst>
      <p:ext uri="{BB962C8B-B14F-4D97-AF65-F5344CB8AC3E}">
        <p14:creationId xmlns:p14="http://schemas.microsoft.com/office/powerpoint/2010/main" val="125107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10/31/2022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web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4.crdownload"/><Relationship Id="rId5" Type="http://schemas.openxmlformats.org/officeDocument/2006/relationships/image" Target="../media/image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solidFill>
            <a:srgbClr val="CC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9226" y="771525"/>
            <a:ext cx="3818921" cy="474431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854" y="577943"/>
            <a:ext cx="4096505" cy="1657014"/>
          </a:xfrm>
          <a:prstGeom prst="rect">
            <a:avLst/>
          </a:prstGeom>
        </p:spPr>
      </p:pic>
      <p:grpSp>
        <p:nvGrpSpPr>
          <p:cNvPr id="2" name="Grupo 1"/>
          <p:cNvGrpSpPr/>
          <p:nvPr/>
        </p:nvGrpSpPr>
        <p:grpSpPr>
          <a:xfrm>
            <a:off x="2838850" y="2361222"/>
            <a:ext cx="4780752" cy="3229887"/>
            <a:chOff x="3844276" y="1678843"/>
            <a:chExt cx="6374336" cy="4306515"/>
          </a:xfrm>
        </p:grpSpPr>
        <p:pic>
          <p:nvPicPr>
            <p:cNvPr id="9" name="Imagen 8"/>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r="6573" b="7046"/>
            <a:stretch/>
          </p:blipFill>
          <p:spPr>
            <a:xfrm>
              <a:off x="3844276" y="1678843"/>
              <a:ext cx="6374336" cy="4306515"/>
            </a:xfrm>
            <a:prstGeom prst="rect">
              <a:avLst/>
            </a:prstGeom>
          </p:spPr>
        </p:pic>
        <p:sp>
          <p:nvSpPr>
            <p:cNvPr id="10" name="Elipse 9"/>
            <p:cNvSpPr/>
            <p:nvPr/>
          </p:nvSpPr>
          <p:spPr>
            <a:xfrm>
              <a:off x="4239124" y="2057378"/>
              <a:ext cx="3313967" cy="3130062"/>
            </a:xfrm>
            <a:prstGeom prst="ellipse">
              <a:avLst/>
            </a:prstGeom>
            <a:solidFill>
              <a:srgbClr val="99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CuadroTexto 11"/>
            <p:cNvSpPr txBox="1"/>
            <p:nvPr/>
          </p:nvSpPr>
          <p:spPr>
            <a:xfrm>
              <a:off x="4239124" y="2914521"/>
              <a:ext cx="3409236" cy="984885"/>
            </a:xfrm>
            <a:prstGeom prst="rect">
              <a:avLst/>
            </a:prstGeom>
            <a:noFill/>
          </p:spPr>
          <p:txBody>
            <a:bodyPr wrap="square" rtlCol="0">
              <a:spAutoFit/>
            </a:bodyPr>
            <a:lstStyle/>
            <a:p>
              <a:pPr algn="ctr"/>
              <a:r>
                <a:rPr lang="es-MX" sz="2100" dirty="0" smtClean="0">
                  <a:solidFill>
                    <a:schemeClr val="bg1"/>
                  </a:solidFill>
                  <a:latin typeface="Arial" panose="020B0604020202020204" pitchFamily="34" charset="0"/>
                  <a:cs typeface="Arial" panose="020B0604020202020204" pitchFamily="34" charset="0"/>
                </a:rPr>
                <a:t>INICIO DE GRABACIÓN </a:t>
              </a:r>
              <a:endParaRPr lang="en-US" sz="21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65124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99312" y="1271387"/>
            <a:ext cx="8563334" cy="2862322"/>
          </a:xfrm>
          <a:prstGeom prst="rect">
            <a:avLst/>
          </a:prstGeom>
          <a:noFill/>
        </p:spPr>
        <p:txBody>
          <a:bodyPr wrap="square" rtlCol="0">
            <a:spAutoFit/>
          </a:bodyPr>
          <a:lstStyle/>
          <a:p>
            <a:pPr lvl="0" algn="just">
              <a:buClr>
                <a:srgbClr val="000000"/>
              </a:buClr>
              <a:buSzPts val="2400"/>
            </a:pPr>
            <a:r>
              <a:rPr lang="es-MX" sz="2000" dirty="0">
                <a:solidFill>
                  <a:srgbClr val="002060"/>
                </a:solidFill>
                <a:latin typeface="Morn Thin"/>
              </a:rPr>
              <a:t>El éxito de cualquier emprendimiento depende principalmente de la flexibilidad y de la capacidad de innovación que tenga la gente que participa en la organización. Además en la era actual, la tecnología y la información están al alcance de todas las empresas, por lo que la única ventaja competitiva que puede diferenciar una empresa de otra es la capacidad que tienen las personas dentro de la organización de adaptarse al cambio.</a:t>
            </a:r>
            <a:endParaRPr lang="es-MX" sz="2000" dirty="0">
              <a:solidFill>
                <a:srgbClr val="002060"/>
              </a:solidFill>
              <a:latin typeface="Morn Thin"/>
              <a:ea typeface="Arial"/>
              <a:cs typeface="Arial"/>
              <a:sym typeface="Arial"/>
            </a:endParaRPr>
          </a:p>
        </p:txBody>
      </p:sp>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299312" y="99756"/>
            <a:ext cx="8387488" cy="1077218"/>
          </a:xfrm>
          <a:prstGeom prst="rect">
            <a:avLst/>
          </a:prstGeom>
          <a:noFill/>
        </p:spPr>
        <p:txBody>
          <a:bodyPr wrap="square" rtlCol="0">
            <a:spAutoFit/>
          </a:bodyPr>
          <a:lstStyle/>
          <a:p>
            <a:pPr lvl="0" algn="ctr">
              <a:buClr>
                <a:srgbClr val="000000"/>
              </a:buClr>
              <a:buSzPts val="3200"/>
            </a:pPr>
            <a:r>
              <a:rPr lang="es-MX" sz="3200" b="1" dirty="0">
                <a:solidFill>
                  <a:srgbClr val="123258"/>
                </a:solidFill>
                <a:latin typeface="Morn Thin"/>
              </a:rPr>
              <a:t>IMPORTANCIA DEL DESARROLLO DEL CAPITAL HUMANO EN LA EMPRESA</a:t>
            </a:r>
            <a:endParaRPr lang="es-MX" sz="3200" b="1" dirty="0">
              <a:solidFill>
                <a:srgbClr val="123258"/>
              </a:solidFill>
              <a:latin typeface="Morn Thin"/>
              <a:ea typeface="Arial"/>
              <a:cs typeface="Arial"/>
              <a:sym typeface="Arial"/>
            </a:endParaRPr>
          </a:p>
        </p:txBody>
      </p:sp>
      <p:sp>
        <p:nvSpPr>
          <p:cNvPr id="7" name="Elipse 6"/>
          <p:cNvSpPr/>
          <p:nvPr/>
        </p:nvSpPr>
        <p:spPr>
          <a:xfrm>
            <a:off x="6917281" y="503089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660868" y="4407931"/>
            <a:ext cx="1352276" cy="2365829"/>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878" y="4112731"/>
            <a:ext cx="4392430" cy="2745269"/>
          </a:xfrm>
          <a:prstGeom prst="rect">
            <a:avLst/>
          </a:prstGeom>
        </p:spPr>
      </p:pic>
    </p:spTree>
    <p:extLst>
      <p:ext uri="{BB962C8B-B14F-4D97-AF65-F5344CB8AC3E}">
        <p14:creationId xmlns:p14="http://schemas.microsoft.com/office/powerpoint/2010/main" val="4005075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42699" y="1611198"/>
            <a:ext cx="8880551" cy="2246769"/>
          </a:xfrm>
          <a:prstGeom prst="rect">
            <a:avLst/>
          </a:prstGeom>
          <a:noFill/>
        </p:spPr>
        <p:txBody>
          <a:bodyPr wrap="square" rtlCol="0">
            <a:spAutoFit/>
          </a:bodyPr>
          <a:lstStyle/>
          <a:p>
            <a:pPr lvl="0" algn="just">
              <a:buClr>
                <a:srgbClr val="000000"/>
              </a:buClr>
              <a:buSzPts val="2400"/>
            </a:pPr>
            <a:r>
              <a:rPr lang="es-MX" sz="2000" dirty="0">
                <a:solidFill>
                  <a:srgbClr val="002060"/>
                </a:solidFill>
                <a:latin typeface="Morn Thin"/>
              </a:rPr>
              <a:t>Es una de las herramientas principales en el desarrollo del Capital Humano. La gestión por competencias hace la diferencia entre lo que es un curso de capacitación, con una estructura que encierre capacitación, entrenamiento y experiencia que son necesarios de definir para los requerimientos de un puesto o identificar las capacidades de un trabajador o de un profesional.</a:t>
            </a:r>
            <a:endParaRPr lang="es-MX" sz="2000" dirty="0">
              <a:solidFill>
                <a:srgbClr val="002060"/>
              </a:solidFill>
              <a:latin typeface="Morn Thin"/>
              <a:ea typeface="Arial"/>
              <a:cs typeface="Arial"/>
              <a:sym typeface="Arial"/>
            </a:endParaRPr>
          </a:p>
        </p:txBody>
      </p:sp>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521874" y="316868"/>
            <a:ext cx="7812502" cy="1077218"/>
          </a:xfrm>
          <a:prstGeom prst="rect">
            <a:avLst/>
          </a:prstGeom>
          <a:noFill/>
        </p:spPr>
        <p:txBody>
          <a:bodyPr wrap="square" rtlCol="0">
            <a:spAutoFit/>
          </a:bodyPr>
          <a:lstStyle/>
          <a:p>
            <a:pPr algn="ctr"/>
            <a:r>
              <a:rPr lang="es-MX" sz="3200" b="1" dirty="0">
                <a:solidFill>
                  <a:srgbClr val="123258"/>
                </a:solidFill>
                <a:latin typeface="Morn Thin"/>
              </a:rPr>
              <a:t>IMPORTANCIA DEL DESARROLLO DE LA GESTIÓN POR COMPETENCIAS</a:t>
            </a:r>
            <a:endParaRPr lang="en-US" sz="3200" b="1" dirty="0">
              <a:solidFill>
                <a:srgbClr val="123258"/>
              </a:solidFill>
              <a:latin typeface="Morn Thin"/>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369" y="3857967"/>
            <a:ext cx="5157240" cy="2894501"/>
          </a:xfrm>
          <a:prstGeom prst="rect">
            <a:avLst/>
          </a:prstGeom>
        </p:spPr>
      </p:pic>
    </p:spTree>
    <p:extLst>
      <p:ext uri="{BB962C8B-B14F-4D97-AF65-F5344CB8AC3E}">
        <p14:creationId xmlns:p14="http://schemas.microsoft.com/office/powerpoint/2010/main" val="2155730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9144000" cy="6858000"/>
          </a:xfrm>
          <a:prstGeom prst="rect">
            <a:avLst/>
          </a:prstGeom>
          <a:gradFill>
            <a:gsLst>
              <a:gs pos="0">
                <a:srgbClr val="183357">
                  <a:shade val="30000"/>
                  <a:satMod val="115000"/>
                </a:srgbClr>
              </a:gs>
              <a:gs pos="63000">
                <a:srgbClr val="183357">
                  <a:shade val="67500"/>
                  <a:satMod val="115000"/>
                </a:srgbClr>
              </a:gs>
              <a:gs pos="100000">
                <a:srgbClr val="183357">
                  <a:shade val="100000"/>
                  <a:satMod val="115000"/>
                </a:srgbClr>
              </a:gs>
            </a:gsLst>
            <a:lin ang="108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Elipse 6"/>
          <p:cNvSpPr/>
          <p:nvPr/>
        </p:nvSpPr>
        <p:spPr>
          <a:xfrm>
            <a:off x="7173886" y="495300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ector recto 19"/>
          <p:cNvCxnSpPr/>
          <p:nvPr/>
        </p:nvCxnSpPr>
        <p:spPr>
          <a:xfrm flipV="1">
            <a:off x="3881336" y="935381"/>
            <a:ext cx="3341188" cy="309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75504" b="65503"/>
          <a:stretch/>
        </p:blipFill>
        <p:spPr>
          <a:xfrm>
            <a:off x="7791724" y="4685595"/>
            <a:ext cx="1352276" cy="2365829"/>
          </a:xfrm>
          <a:prstGeom prst="rect">
            <a:avLst/>
          </a:prstGeom>
        </p:spPr>
      </p:pic>
      <p:pic>
        <p:nvPicPr>
          <p:cNvPr id="15" name="Imagen 14"/>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7876581" y="16168"/>
            <a:ext cx="2534837" cy="4325441"/>
          </a:xfrm>
          <a:prstGeom prst="rect">
            <a:avLst/>
          </a:prstGeom>
        </p:spPr>
      </p:pic>
      <p:pic>
        <p:nvPicPr>
          <p:cNvPr id="16" name="Google Shape;231;p8"/>
          <p:cNvPicPr preferRelativeResize="0"/>
          <p:nvPr/>
        </p:nvPicPr>
        <p:blipFill rotWithShape="1">
          <a:blip r:embed="rId4">
            <a:alphaModFix/>
          </a:blip>
          <a:srcRect l="5382" t="16937" r="6389" b="19739"/>
          <a:stretch/>
        </p:blipFill>
        <p:spPr>
          <a:xfrm>
            <a:off x="352147" y="1647752"/>
            <a:ext cx="7916481" cy="4390482"/>
          </a:xfrm>
          <a:prstGeom prst="rect">
            <a:avLst/>
          </a:prstGeom>
          <a:noFill/>
          <a:ln>
            <a:noFill/>
          </a:ln>
        </p:spPr>
      </p:pic>
      <p:sp>
        <p:nvSpPr>
          <p:cNvPr id="12" name="CuadroTexto 11"/>
          <p:cNvSpPr txBox="1"/>
          <p:nvPr/>
        </p:nvSpPr>
        <p:spPr>
          <a:xfrm>
            <a:off x="307975" y="258186"/>
            <a:ext cx="7699719" cy="1938992"/>
          </a:xfrm>
          <a:prstGeom prst="rect">
            <a:avLst/>
          </a:prstGeom>
          <a:noFill/>
        </p:spPr>
        <p:txBody>
          <a:bodyPr wrap="square" rtlCol="0">
            <a:spAutoFit/>
          </a:bodyPr>
          <a:lstStyle/>
          <a:p>
            <a:pPr lvl="0" algn="ctr"/>
            <a:r>
              <a:rPr lang="es-MX" sz="4000" b="1" dirty="0">
                <a:solidFill>
                  <a:schemeClr val="bg1"/>
                </a:solidFill>
                <a:latin typeface="Arial"/>
                <a:ea typeface="Arial"/>
                <a:cs typeface="Arial"/>
                <a:sym typeface="Arial"/>
              </a:rPr>
              <a:t>RECLUTAMIENTO INTELIGENTE</a:t>
            </a:r>
          </a:p>
          <a:p>
            <a:pPr algn="ctr"/>
            <a:endParaRPr lang="es-MX" sz="4000" b="1" dirty="0" smtClean="0">
              <a:solidFill>
                <a:schemeClr val="bg1"/>
              </a:solidFill>
              <a:latin typeface="Calibri" panose="020F0502020204030204" pitchFamily="34" charset="0"/>
              <a:cs typeface="Calibri" panose="020F0502020204030204" pitchFamily="34" charset="0"/>
            </a:endParaRPr>
          </a:p>
        </p:txBody>
      </p:sp>
      <p:sp>
        <p:nvSpPr>
          <p:cNvPr id="4" name="AutoShape 2" descr="▷ Qué es Talento Humano en una Empresa - contabilidaddeservicios.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Imagen 8"/>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455125" y="5532376"/>
            <a:ext cx="688874" cy="985662"/>
          </a:xfrm>
          <a:prstGeom prst="rect">
            <a:avLst/>
          </a:prstGeom>
        </p:spPr>
      </p:pic>
      <p:sp>
        <p:nvSpPr>
          <p:cNvPr id="5" name="AutoShape 4" descr="▷ Qué es Talento Humano en una Empresa - contabilidaddeservicios.co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 Qué es Talento Humano en una Empresa - contabilidaddeservicios.co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425431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4.44444E-6 -2.59259E-6 L 4.44444E-6 -0.07222 " pathEditMode="relative" rAng="0" ptsTypes="AA">
                                      <p:cBhvr>
                                        <p:cTn id="6" dur="250" accel="50000" decel="50000" autoRev="1" fill="hold">
                                          <p:stCondLst>
                                            <p:cond delay="0"/>
                                          </p:stCondLst>
                                        </p:cTn>
                                        <p:tgtEl>
                                          <p:spTgt spid="12"/>
                                        </p:tgtEl>
                                        <p:attrNameLst>
                                          <p:attrName>ppt_x</p:attrName>
                                          <p:attrName>ppt_y</p:attrName>
                                        </p:attrNameLst>
                                      </p:cBhvr>
                                      <p:rCtr x="0" y="-3611"/>
                                    </p:animMotion>
                                    <p:animRot by="1500000">
                                      <p:cBhvr>
                                        <p:cTn id="7" dur="125" fill="hold">
                                          <p:stCondLst>
                                            <p:cond delay="0"/>
                                          </p:stCondLst>
                                        </p:cTn>
                                        <p:tgtEl>
                                          <p:spTgt spid="12"/>
                                        </p:tgtEl>
                                        <p:attrNameLst>
                                          <p:attrName>r</p:attrName>
                                        </p:attrNameLst>
                                      </p:cBhvr>
                                    </p:animRot>
                                    <p:animRot by="-1500000">
                                      <p:cBhvr>
                                        <p:cTn id="8" dur="125" fill="hold">
                                          <p:stCondLst>
                                            <p:cond delay="125"/>
                                          </p:stCondLst>
                                        </p:cTn>
                                        <p:tgtEl>
                                          <p:spTgt spid="12"/>
                                        </p:tgtEl>
                                        <p:attrNameLst>
                                          <p:attrName>r</p:attrName>
                                        </p:attrNameLst>
                                      </p:cBhvr>
                                    </p:animRot>
                                    <p:animRot by="-1500000">
                                      <p:cBhvr>
                                        <p:cTn id="9" dur="125" fill="hold">
                                          <p:stCondLst>
                                            <p:cond delay="250"/>
                                          </p:stCondLst>
                                        </p:cTn>
                                        <p:tgtEl>
                                          <p:spTgt spid="12"/>
                                        </p:tgtEl>
                                        <p:attrNameLst>
                                          <p:attrName>r</p:attrName>
                                        </p:attrNameLst>
                                      </p:cBhvr>
                                    </p:animRot>
                                    <p:animRot by="1500000">
                                      <p:cBhvr>
                                        <p:cTn id="10" dur="125" fill="hold">
                                          <p:stCondLst>
                                            <p:cond delay="375"/>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922323" y="300200"/>
            <a:ext cx="7090821" cy="584775"/>
          </a:xfrm>
          <a:prstGeom prst="rect">
            <a:avLst/>
          </a:prstGeom>
          <a:noFill/>
        </p:spPr>
        <p:txBody>
          <a:bodyPr wrap="square" rtlCol="0">
            <a:spAutoFit/>
          </a:bodyPr>
          <a:lstStyle/>
          <a:p>
            <a:pPr lvl="0" algn="ctr"/>
            <a:r>
              <a:rPr lang="es-MX" sz="3200" b="1" dirty="0">
                <a:solidFill>
                  <a:srgbClr val="002060"/>
                </a:solidFill>
                <a:latin typeface="Morn Thin"/>
                <a:ea typeface="Arial"/>
                <a:cs typeface="Arial"/>
                <a:sym typeface="Arial"/>
              </a:rPr>
              <a:t>RECLUTAMIENTO INTELIGENTE</a:t>
            </a:r>
            <a:endParaRPr lang="es-MX" sz="3200" b="1" dirty="0">
              <a:solidFill>
                <a:srgbClr val="002060"/>
              </a:solidFill>
              <a:latin typeface="Morn Thin"/>
              <a:ea typeface="Arial"/>
              <a:cs typeface="Arial"/>
              <a:sym typeface="Arial"/>
            </a:endParaRPr>
          </a:p>
        </p:txBody>
      </p:sp>
      <p:sp>
        <p:nvSpPr>
          <p:cNvPr id="7" name="Elipse 6"/>
          <p:cNvSpPr/>
          <p:nvPr/>
        </p:nvSpPr>
        <p:spPr>
          <a:xfrm>
            <a:off x="6917281" y="503089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660868" y="4407931"/>
            <a:ext cx="1352276" cy="2365829"/>
          </a:xfrm>
          <a:prstGeom prst="rect">
            <a:avLst/>
          </a:prstGeom>
        </p:spPr>
      </p:pic>
      <p:sp>
        <p:nvSpPr>
          <p:cNvPr id="4" name="CuadroTexto 3"/>
          <p:cNvSpPr txBox="1"/>
          <p:nvPr/>
        </p:nvSpPr>
        <p:spPr>
          <a:xfrm>
            <a:off x="422031" y="1085418"/>
            <a:ext cx="8194431" cy="4062651"/>
          </a:xfrm>
          <a:prstGeom prst="rect">
            <a:avLst/>
          </a:prstGeom>
          <a:noFill/>
        </p:spPr>
        <p:txBody>
          <a:bodyPr wrap="square" rtlCol="0">
            <a:spAutoFit/>
          </a:bodyPr>
          <a:lstStyle/>
          <a:p>
            <a:pPr lvl="0" algn="just">
              <a:buClr>
                <a:srgbClr val="000000"/>
              </a:buClr>
              <a:buSzPts val="1800"/>
            </a:pPr>
            <a:r>
              <a:rPr lang="es-MX" sz="2000" dirty="0">
                <a:solidFill>
                  <a:srgbClr val="002060"/>
                </a:solidFill>
                <a:latin typeface="Morn Thin"/>
                <a:ea typeface="Arial"/>
                <a:cs typeface="Arial"/>
                <a:sym typeface="Arial"/>
              </a:rPr>
              <a:t>Administrar el talento humano se convierte cada día en algo indispensable para el éxito de las organizaciones. Tener personas no significa necesariamente tener talentos. </a:t>
            </a:r>
            <a:endParaRPr lang="es-MX" sz="1600" dirty="0">
              <a:solidFill>
                <a:srgbClr val="002060"/>
              </a:solidFill>
              <a:latin typeface="Morn Thin"/>
              <a:ea typeface="Arial"/>
              <a:cs typeface="Arial"/>
              <a:sym typeface="Arial"/>
            </a:endParaRPr>
          </a:p>
          <a:p>
            <a:pPr lvl="0" algn="just">
              <a:buClr>
                <a:srgbClr val="000000"/>
              </a:buClr>
              <a:buSzPts val="1800"/>
            </a:pPr>
            <a:endParaRPr lang="es-MX" sz="2000" dirty="0">
              <a:solidFill>
                <a:srgbClr val="002060"/>
              </a:solidFill>
              <a:latin typeface="Morn Thin"/>
              <a:ea typeface="Arial"/>
              <a:cs typeface="Arial"/>
              <a:sym typeface="Arial"/>
            </a:endParaRPr>
          </a:p>
          <a:p>
            <a:pPr lvl="0" algn="just">
              <a:buClr>
                <a:srgbClr val="000000"/>
              </a:buClr>
              <a:buSzPts val="1800"/>
            </a:pPr>
            <a:r>
              <a:rPr lang="es-MX" sz="2000" b="1" dirty="0">
                <a:solidFill>
                  <a:srgbClr val="002060"/>
                </a:solidFill>
                <a:latin typeface="Morn Thin"/>
                <a:ea typeface="Arial"/>
                <a:cs typeface="Arial"/>
                <a:sym typeface="Arial"/>
              </a:rPr>
              <a:t>Conocimiento.- saber</a:t>
            </a:r>
            <a:r>
              <a:rPr lang="es-MX" sz="2000" dirty="0">
                <a:solidFill>
                  <a:srgbClr val="002060"/>
                </a:solidFill>
                <a:latin typeface="Morn Thin"/>
                <a:ea typeface="Arial"/>
                <a:cs typeface="Arial"/>
                <a:sym typeface="Arial"/>
              </a:rPr>
              <a:t>, es el resultado de aprender a aprender de forma continua </a:t>
            </a:r>
            <a:endParaRPr lang="es-MX" sz="1600" dirty="0">
              <a:solidFill>
                <a:srgbClr val="002060"/>
              </a:solidFill>
              <a:latin typeface="Morn Thin"/>
              <a:ea typeface="Arial"/>
              <a:cs typeface="Arial"/>
              <a:sym typeface="Arial"/>
            </a:endParaRPr>
          </a:p>
          <a:p>
            <a:pPr lvl="0" algn="just">
              <a:buClr>
                <a:srgbClr val="000000"/>
              </a:buClr>
              <a:buSzPts val="1800"/>
            </a:pPr>
            <a:endParaRPr lang="es-MX" sz="2000" b="1" dirty="0">
              <a:solidFill>
                <a:srgbClr val="002060"/>
              </a:solidFill>
              <a:latin typeface="Morn Thin"/>
              <a:ea typeface="Arial"/>
              <a:cs typeface="Arial"/>
              <a:sym typeface="Arial"/>
            </a:endParaRPr>
          </a:p>
          <a:p>
            <a:pPr lvl="0" algn="just">
              <a:buClr>
                <a:srgbClr val="000000"/>
              </a:buClr>
              <a:buSzPts val="1800"/>
            </a:pPr>
            <a:r>
              <a:rPr lang="es-MX" sz="2000" b="1" dirty="0">
                <a:solidFill>
                  <a:srgbClr val="002060"/>
                </a:solidFill>
                <a:latin typeface="Morn Thin"/>
                <a:ea typeface="Arial"/>
                <a:cs typeface="Arial"/>
                <a:sym typeface="Arial"/>
              </a:rPr>
              <a:t>Habilidad</a:t>
            </a:r>
            <a:r>
              <a:rPr lang="es-MX" sz="2000" dirty="0">
                <a:solidFill>
                  <a:srgbClr val="002060"/>
                </a:solidFill>
                <a:latin typeface="Morn Thin"/>
                <a:ea typeface="Arial"/>
                <a:cs typeface="Arial"/>
                <a:sym typeface="Arial"/>
              </a:rPr>
              <a:t>.- </a:t>
            </a:r>
            <a:r>
              <a:rPr lang="es-MX" sz="2000" b="1" dirty="0">
                <a:solidFill>
                  <a:srgbClr val="002060"/>
                </a:solidFill>
                <a:latin typeface="Morn Thin"/>
                <a:ea typeface="Arial"/>
                <a:cs typeface="Arial"/>
                <a:sym typeface="Arial"/>
              </a:rPr>
              <a:t>saber hacer</a:t>
            </a:r>
            <a:r>
              <a:rPr lang="es-MX" sz="2000" dirty="0">
                <a:solidFill>
                  <a:srgbClr val="002060"/>
                </a:solidFill>
                <a:latin typeface="Morn Thin"/>
                <a:ea typeface="Arial"/>
                <a:cs typeface="Arial"/>
                <a:sym typeface="Arial"/>
              </a:rPr>
              <a:t>. Es la aplicación del conocimiento para resolver problemas y situaciones, es crear, es innovar. Es transformar el conocimiento en resultado </a:t>
            </a:r>
            <a:endParaRPr lang="es-MX" sz="1600" dirty="0">
              <a:solidFill>
                <a:srgbClr val="002060"/>
              </a:solidFill>
              <a:latin typeface="Morn Thin"/>
              <a:ea typeface="Arial"/>
              <a:cs typeface="Arial"/>
              <a:sym typeface="Arial"/>
            </a:endParaRPr>
          </a:p>
          <a:p>
            <a:endParaRPr lang="en-US" dirty="0"/>
          </a:p>
        </p:txBody>
      </p:sp>
    </p:spTree>
    <p:extLst>
      <p:ext uri="{BB962C8B-B14F-4D97-AF65-F5344CB8AC3E}">
        <p14:creationId xmlns:p14="http://schemas.microsoft.com/office/powerpoint/2010/main" val="10534613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329292" y="218518"/>
            <a:ext cx="8349521" cy="584775"/>
          </a:xfrm>
          <a:prstGeom prst="rect">
            <a:avLst/>
          </a:prstGeom>
          <a:noFill/>
        </p:spPr>
        <p:txBody>
          <a:bodyPr wrap="square" rtlCol="0">
            <a:spAutoFit/>
          </a:bodyPr>
          <a:lstStyle/>
          <a:p>
            <a:pPr lvl="0" algn="ctr"/>
            <a:r>
              <a:rPr lang="es-MX" sz="3200" b="1" dirty="0">
                <a:solidFill>
                  <a:srgbClr val="002060"/>
                </a:solidFill>
                <a:latin typeface="Morn Thin"/>
                <a:ea typeface="Arial"/>
                <a:cs typeface="Arial"/>
                <a:sym typeface="Arial"/>
              </a:rPr>
              <a:t>RECLUTAMIENTO </a:t>
            </a:r>
            <a:r>
              <a:rPr lang="es-MX" sz="3200" b="1" dirty="0" smtClean="0">
                <a:solidFill>
                  <a:srgbClr val="002060"/>
                </a:solidFill>
                <a:latin typeface="Morn Thin"/>
                <a:ea typeface="Arial"/>
                <a:cs typeface="Arial"/>
                <a:sym typeface="Arial"/>
              </a:rPr>
              <a:t>INTELIGENTE</a:t>
            </a:r>
            <a:endParaRPr lang="es-MX" sz="3200" b="1" dirty="0">
              <a:solidFill>
                <a:srgbClr val="002060"/>
              </a:solidFill>
              <a:latin typeface="Morn Thin"/>
              <a:ea typeface="Arial"/>
              <a:cs typeface="Arial"/>
              <a:sym typeface="Arial"/>
            </a:endParaRPr>
          </a:p>
        </p:txBody>
      </p:sp>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sp>
        <p:nvSpPr>
          <p:cNvPr id="3" name="CuadroTexto 2"/>
          <p:cNvSpPr txBox="1"/>
          <p:nvPr/>
        </p:nvSpPr>
        <p:spPr>
          <a:xfrm>
            <a:off x="562708" y="1248508"/>
            <a:ext cx="7913077" cy="2862322"/>
          </a:xfrm>
          <a:prstGeom prst="rect">
            <a:avLst/>
          </a:prstGeom>
          <a:noFill/>
        </p:spPr>
        <p:txBody>
          <a:bodyPr wrap="square" rtlCol="0">
            <a:spAutoFit/>
          </a:bodyPr>
          <a:lstStyle/>
          <a:p>
            <a:pPr lvl="0" algn="just">
              <a:buClr>
                <a:srgbClr val="000000"/>
              </a:buClr>
              <a:buSzPts val="1800"/>
            </a:pPr>
            <a:r>
              <a:rPr lang="es-MX" b="1" dirty="0">
                <a:solidFill>
                  <a:srgbClr val="002060"/>
                </a:solidFill>
                <a:latin typeface="Morn Thin"/>
                <a:ea typeface="Arial"/>
                <a:cs typeface="Arial"/>
                <a:sym typeface="Arial"/>
              </a:rPr>
              <a:t>Juicio</a:t>
            </a:r>
            <a:r>
              <a:rPr lang="es-MX" dirty="0">
                <a:solidFill>
                  <a:srgbClr val="002060"/>
                </a:solidFill>
                <a:latin typeface="Morn Thin"/>
                <a:ea typeface="Arial"/>
                <a:cs typeface="Arial"/>
                <a:sym typeface="Arial"/>
              </a:rPr>
              <a:t>.- </a:t>
            </a:r>
            <a:r>
              <a:rPr lang="es-MX" b="1" dirty="0">
                <a:solidFill>
                  <a:srgbClr val="002060"/>
                </a:solidFill>
                <a:latin typeface="Morn Thin"/>
                <a:ea typeface="Arial"/>
                <a:cs typeface="Arial"/>
                <a:sym typeface="Arial"/>
              </a:rPr>
              <a:t>saber ser </a:t>
            </a:r>
            <a:r>
              <a:rPr lang="es-MX" dirty="0">
                <a:solidFill>
                  <a:srgbClr val="002060"/>
                </a:solidFill>
                <a:latin typeface="Morn Thin"/>
                <a:ea typeface="Arial"/>
                <a:cs typeface="Arial"/>
                <a:sym typeface="Arial"/>
              </a:rPr>
              <a:t>analítico de las </a:t>
            </a:r>
            <a:r>
              <a:rPr lang="es-MX" dirty="0">
                <a:solidFill>
                  <a:srgbClr val="002060"/>
                </a:solidFill>
                <a:latin typeface="Morn Thin"/>
              </a:rPr>
              <a:t>situaciones</a:t>
            </a:r>
            <a:r>
              <a:rPr lang="es-MX" dirty="0">
                <a:solidFill>
                  <a:srgbClr val="002060"/>
                </a:solidFill>
                <a:latin typeface="Morn Thin"/>
                <a:ea typeface="Arial"/>
                <a:cs typeface="Arial"/>
                <a:sym typeface="Arial"/>
              </a:rPr>
              <a:t> y el contexto, es tener el análisis crítico, juzgar los hechos, establecer un equilibrio y definir prioridades. </a:t>
            </a:r>
            <a:endParaRPr lang="es-MX" sz="1400" dirty="0">
              <a:solidFill>
                <a:srgbClr val="002060"/>
              </a:solidFill>
              <a:latin typeface="Morn Thin"/>
              <a:ea typeface="Arial"/>
              <a:cs typeface="Arial"/>
              <a:sym typeface="Arial"/>
            </a:endParaRPr>
          </a:p>
          <a:p>
            <a:pPr lvl="0" algn="just">
              <a:buClr>
                <a:srgbClr val="000000"/>
              </a:buClr>
              <a:buSzPts val="1800"/>
            </a:pPr>
            <a:endParaRPr lang="es-MX" b="1" dirty="0">
              <a:solidFill>
                <a:srgbClr val="002060"/>
              </a:solidFill>
              <a:latin typeface="Morn Thin"/>
              <a:ea typeface="Arial"/>
              <a:cs typeface="Arial"/>
              <a:sym typeface="Arial"/>
            </a:endParaRPr>
          </a:p>
          <a:p>
            <a:pPr lvl="0" algn="just">
              <a:buClr>
                <a:srgbClr val="000000"/>
              </a:buClr>
              <a:buSzPts val="1800"/>
            </a:pPr>
            <a:r>
              <a:rPr lang="es-MX" b="1" dirty="0">
                <a:solidFill>
                  <a:srgbClr val="002060"/>
                </a:solidFill>
                <a:latin typeface="Morn Thin"/>
                <a:ea typeface="Arial"/>
                <a:cs typeface="Arial"/>
                <a:sym typeface="Arial"/>
              </a:rPr>
              <a:t>Actitud</a:t>
            </a:r>
            <a:r>
              <a:rPr lang="es-MX" dirty="0">
                <a:solidFill>
                  <a:srgbClr val="002060"/>
                </a:solidFill>
                <a:latin typeface="Morn Thin"/>
                <a:ea typeface="Arial"/>
                <a:cs typeface="Arial"/>
                <a:sym typeface="Arial"/>
              </a:rPr>
              <a:t>.- </a:t>
            </a:r>
            <a:r>
              <a:rPr lang="es-MX" b="1" dirty="0">
                <a:solidFill>
                  <a:srgbClr val="002060"/>
                </a:solidFill>
                <a:latin typeface="Morn Thin"/>
                <a:ea typeface="Arial"/>
                <a:cs typeface="Arial"/>
                <a:sym typeface="Arial"/>
              </a:rPr>
              <a:t>saber estar</a:t>
            </a:r>
            <a:r>
              <a:rPr lang="es-MX" dirty="0">
                <a:solidFill>
                  <a:srgbClr val="002060"/>
                </a:solidFill>
                <a:latin typeface="Morn Thin"/>
                <a:ea typeface="Arial"/>
                <a:cs typeface="Arial"/>
                <a:sym typeface="Arial"/>
              </a:rPr>
              <a:t>. Actitud positiva y emprendedora, permite alcanzar y superar metas, asumir riesgos, actuar como agente de cambio, dar valor agregado, llegar a la excelencia y enfocarse a los resultados, es lo que lleva a la persona a alcanzar la autorrealización</a:t>
            </a:r>
          </a:p>
          <a:p>
            <a:endParaRPr lang="en-US"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10" y="3813970"/>
            <a:ext cx="5498893" cy="3044030"/>
          </a:xfrm>
          <a:prstGeom prst="rect">
            <a:avLst/>
          </a:prstGeom>
        </p:spPr>
      </p:pic>
    </p:spTree>
    <p:extLst>
      <p:ext uri="{BB962C8B-B14F-4D97-AF65-F5344CB8AC3E}">
        <p14:creationId xmlns:p14="http://schemas.microsoft.com/office/powerpoint/2010/main" val="332493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29292" y="1173452"/>
            <a:ext cx="8349521" cy="4524315"/>
          </a:xfrm>
          <a:prstGeom prst="rect">
            <a:avLst/>
          </a:prstGeom>
          <a:noFill/>
        </p:spPr>
        <p:txBody>
          <a:bodyPr wrap="square" rtlCol="0">
            <a:spAutoFit/>
          </a:bodyPr>
          <a:lstStyle/>
          <a:p>
            <a:pPr algn="just"/>
            <a:r>
              <a:rPr lang="es-CO" sz="2400" dirty="0" smtClean="0">
                <a:solidFill>
                  <a:srgbClr val="183357"/>
                </a:solidFill>
                <a:latin typeface="Morn Thin"/>
              </a:rPr>
              <a:t>Una persona competente es una persona que sabe actuar de manera pertinente en un contexto particular elegido y movilizado un equipamiento doble de recursos</a:t>
            </a:r>
          </a:p>
          <a:p>
            <a:pPr algn="just"/>
            <a:endParaRPr lang="es-CO" sz="2400" b="1" dirty="0">
              <a:solidFill>
                <a:srgbClr val="183357"/>
              </a:solidFill>
              <a:latin typeface="Morn Thin"/>
            </a:endParaRPr>
          </a:p>
          <a:p>
            <a:pPr algn="just"/>
            <a:r>
              <a:rPr lang="es-CO" sz="2400" b="1" dirty="0" smtClean="0">
                <a:solidFill>
                  <a:srgbClr val="183357"/>
                </a:solidFill>
                <a:latin typeface="Morn Thin"/>
              </a:rPr>
              <a:t>Recursos personales </a:t>
            </a:r>
            <a:r>
              <a:rPr lang="es-CO" sz="2400" dirty="0" smtClean="0">
                <a:solidFill>
                  <a:srgbClr val="183357"/>
                </a:solidFill>
                <a:latin typeface="Morn Thin"/>
              </a:rPr>
              <a:t>(conocimientos, saber hacer, cualidades, cultura recursos emocionales.</a:t>
            </a:r>
          </a:p>
          <a:p>
            <a:pPr algn="just"/>
            <a:endParaRPr lang="es-CO" sz="2400" dirty="0">
              <a:solidFill>
                <a:srgbClr val="183357"/>
              </a:solidFill>
              <a:latin typeface="Morn Thin"/>
            </a:endParaRPr>
          </a:p>
          <a:p>
            <a:pPr algn="just"/>
            <a:r>
              <a:rPr lang="es-CO" sz="2400" b="1" dirty="0" smtClean="0">
                <a:solidFill>
                  <a:srgbClr val="183357"/>
                </a:solidFill>
                <a:latin typeface="Morn Thin"/>
              </a:rPr>
              <a:t>Recursos redes </a:t>
            </a:r>
            <a:r>
              <a:rPr lang="es-CO" sz="2400" dirty="0" smtClean="0">
                <a:solidFill>
                  <a:srgbClr val="183357"/>
                </a:solidFill>
                <a:latin typeface="Morn Thin"/>
              </a:rPr>
              <a:t>(bancos de datos, redes documentales redes de experiencia especializada </a:t>
            </a:r>
            <a:endParaRPr lang="en-US" sz="2400" dirty="0">
              <a:solidFill>
                <a:srgbClr val="183357"/>
              </a:solidFill>
              <a:latin typeface="Morn Thin"/>
            </a:endParaRPr>
          </a:p>
        </p:txBody>
      </p:sp>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329292" y="218518"/>
            <a:ext cx="8349521" cy="584775"/>
          </a:xfrm>
          <a:prstGeom prst="rect">
            <a:avLst/>
          </a:prstGeom>
          <a:noFill/>
        </p:spPr>
        <p:txBody>
          <a:bodyPr wrap="square" rtlCol="0">
            <a:spAutoFit/>
          </a:bodyPr>
          <a:lstStyle/>
          <a:p>
            <a:pPr algn="ctr"/>
            <a:r>
              <a:rPr lang="es-MX" sz="3200" b="1" dirty="0" smtClean="0">
                <a:solidFill>
                  <a:srgbClr val="002060"/>
                </a:solidFill>
                <a:latin typeface="Morn Thin"/>
              </a:rPr>
              <a:t>UNA PERSONA COMPETENTE </a:t>
            </a:r>
            <a:endParaRPr lang="en-US" sz="3200" b="1" dirty="0">
              <a:solidFill>
                <a:srgbClr val="002060"/>
              </a:solidFill>
              <a:latin typeface="Morn Thin"/>
            </a:endParaRPr>
          </a:p>
        </p:txBody>
      </p:sp>
      <p:sp>
        <p:nvSpPr>
          <p:cNvPr id="7" name="Elipse 6"/>
          <p:cNvSpPr/>
          <p:nvPr/>
        </p:nvSpPr>
        <p:spPr>
          <a:xfrm>
            <a:off x="7261789" y="529296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7457530" y="4602886"/>
            <a:ext cx="1352276" cy="2365829"/>
          </a:xfrm>
          <a:prstGeom prst="rect">
            <a:avLst/>
          </a:prstGeom>
        </p:spPr>
      </p:pic>
    </p:spTree>
    <p:extLst>
      <p:ext uri="{BB962C8B-B14F-4D97-AF65-F5344CB8AC3E}">
        <p14:creationId xmlns:p14="http://schemas.microsoft.com/office/powerpoint/2010/main" val="4157210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7445248" y="2012558"/>
            <a:ext cx="1161342" cy="584775"/>
          </a:xfrm>
          <a:prstGeom prst="rect">
            <a:avLst/>
          </a:prstGeom>
        </p:spPr>
        <p:txBody>
          <a:bodyPr wrap="square">
            <a:spAutoFit/>
          </a:bodyPr>
          <a:lstStyle/>
          <a:p>
            <a:endParaRPr lang="es-MX" sz="1600" dirty="0" smtClean="0">
              <a:solidFill>
                <a:schemeClr val="bg1"/>
              </a:solidFill>
              <a:latin typeface="Century Gothic" panose="020B0502020202020204" pitchFamily="34" charset="0"/>
            </a:endParaRPr>
          </a:p>
          <a:p>
            <a:r>
              <a:rPr lang="es-MX" sz="1600" b="1" dirty="0" smtClean="0">
                <a:solidFill>
                  <a:schemeClr val="bg1"/>
                </a:solidFill>
                <a:latin typeface="Century Gothic" panose="020B0502020202020204" pitchFamily="34" charset="0"/>
              </a:rPr>
              <a:t>Relajado</a:t>
            </a:r>
            <a:endParaRPr lang="es-MX" sz="1600" b="1" dirty="0">
              <a:solidFill>
                <a:schemeClr val="bg1"/>
              </a:solidFill>
              <a:latin typeface="Century Gothic" panose="020B0502020202020204" pitchFamily="34" charset="0"/>
            </a:endParaRPr>
          </a:p>
        </p:txBody>
      </p:sp>
      <p:sp>
        <p:nvSpPr>
          <p:cNvPr id="17" name="Rectángulo 16"/>
          <p:cNvSpPr/>
          <p:nvPr/>
        </p:nvSpPr>
        <p:spPr>
          <a:xfrm>
            <a:off x="4056581" y="2259439"/>
            <a:ext cx="1144865" cy="369332"/>
          </a:xfrm>
          <a:prstGeom prst="rect">
            <a:avLst/>
          </a:prstGeom>
        </p:spPr>
        <p:txBody>
          <a:bodyPr wrap="none">
            <a:spAutoFit/>
          </a:bodyPr>
          <a:lstStyle/>
          <a:p>
            <a:r>
              <a:rPr lang="es-MX" b="1" dirty="0">
                <a:solidFill>
                  <a:schemeClr val="bg1"/>
                </a:solidFill>
                <a:latin typeface="Century Gothic" panose="020B0502020202020204" pitchFamily="34" charset="0"/>
              </a:rPr>
              <a:t>Colorido</a:t>
            </a:r>
            <a:endParaRPr lang="es-CO" dirty="0">
              <a:solidFill>
                <a:schemeClr val="bg1"/>
              </a:solidFill>
            </a:endParaRPr>
          </a:p>
        </p:txBody>
      </p:sp>
      <p:sp>
        <p:nvSpPr>
          <p:cNvPr id="9" name="CuadroTexto 8"/>
          <p:cNvSpPr txBox="1"/>
          <p:nvPr/>
        </p:nvSpPr>
        <p:spPr>
          <a:xfrm>
            <a:off x="1103104" y="200992"/>
            <a:ext cx="6894184" cy="523220"/>
          </a:xfrm>
          <a:prstGeom prst="rect">
            <a:avLst/>
          </a:prstGeom>
          <a:noFill/>
        </p:spPr>
        <p:txBody>
          <a:bodyPr wrap="square" rtlCol="0">
            <a:spAutoFit/>
          </a:bodyPr>
          <a:lstStyle/>
          <a:p>
            <a:pPr algn="ctr"/>
            <a:r>
              <a:rPr lang="es-MX" sz="2800" b="1" dirty="0">
                <a:solidFill>
                  <a:srgbClr val="002060"/>
                </a:solidFill>
                <a:latin typeface="Morn Thin"/>
              </a:rPr>
              <a:t>UNA PERSONA COMPETENTE </a:t>
            </a:r>
            <a:endParaRPr lang="en-US" sz="2800" b="1" dirty="0">
              <a:solidFill>
                <a:srgbClr val="002060"/>
              </a:solidFill>
              <a:latin typeface="Morn Thin"/>
            </a:endParaRPr>
          </a:p>
        </p:txBody>
      </p:sp>
      <p:pic>
        <p:nvPicPr>
          <p:cNvPr id="15" name="Imagen 14"/>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7997288" y="-720312"/>
            <a:ext cx="1352276" cy="2365829"/>
          </a:xfrm>
          <a:prstGeom prst="rect">
            <a:avLst/>
          </a:prstGeom>
        </p:spPr>
      </p:pic>
      <p:pic>
        <p:nvPicPr>
          <p:cNvPr id="12" name="Google Shape;258;p10"/>
          <p:cNvPicPr preferRelativeResize="0"/>
          <p:nvPr/>
        </p:nvPicPr>
        <p:blipFill rotWithShape="1">
          <a:blip r:embed="rId4">
            <a:alphaModFix/>
          </a:blip>
          <a:srcRect r="1641"/>
          <a:stretch/>
        </p:blipFill>
        <p:spPr>
          <a:xfrm>
            <a:off x="696510" y="937872"/>
            <a:ext cx="8447489" cy="5480513"/>
          </a:xfrm>
          <a:prstGeom prst="rect">
            <a:avLst/>
          </a:prstGeom>
          <a:noFill/>
          <a:ln>
            <a:noFill/>
          </a:ln>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50388" y="3378201"/>
            <a:ext cx="5770195" cy="4079922"/>
          </a:xfrm>
          <a:prstGeom prst="rect">
            <a:avLst/>
          </a:prstGeom>
        </p:spPr>
      </p:pic>
      <p:pic>
        <p:nvPicPr>
          <p:cNvPr id="10" name="Imagen 9"/>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flipH="1">
            <a:off x="-468178" y="5631822"/>
            <a:ext cx="3142564" cy="2309631"/>
          </a:xfrm>
          <a:prstGeom prst="rect">
            <a:avLst/>
          </a:prstGeom>
        </p:spPr>
      </p:pic>
      <p:pic>
        <p:nvPicPr>
          <p:cNvPr id="13" name="Imagen 12"/>
          <p:cNvPicPr>
            <a:picLocks noChangeAspect="1"/>
          </p:cNvPicPr>
          <p:nvPr/>
        </p:nvPicPr>
        <p:blipFill rotWithShape="1">
          <a:blip r:embed="rId6">
            <a:extLst>
              <a:ext uri="{28A0092B-C50C-407E-A947-70E740481C1C}">
                <a14:useLocalDpi xmlns:a14="http://schemas.microsoft.com/office/drawing/2010/main" val="0"/>
              </a:ext>
            </a:extLst>
          </a:blip>
          <a:srcRect b="36666"/>
          <a:stretch/>
        </p:blipFill>
        <p:spPr>
          <a:xfrm>
            <a:off x="-575901" y="5812709"/>
            <a:ext cx="2125580" cy="1187824"/>
          </a:xfrm>
          <a:prstGeom prst="rect">
            <a:avLst/>
          </a:prstGeom>
        </p:spPr>
      </p:pic>
    </p:spTree>
    <p:extLst>
      <p:ext uri="{BB962C8B-B14F-4D97-AF65-F5344CB8AC3E}">
        <p14:creationId xmlns:p14="http://schemas.microsoft.com/office/powerpoint/2010/main" val="147207993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329292" y="218518"/>
            <a:ext cx="8349521" cy="1077218"/>
          </a:xfrm>
          <a:prstGeom prst="rect">
            <a:avLst/>
          </a:prstGeom>
          <a:noFill/>
        </p:spPr>
        <p:txBody>
          <a:bodyPr wrap="square" rtlCol="0">
            <a:spAutoFit/>
          </a:bodyPr>
          <a:lstStyle/>
          <a:p>
            <a:pPr algn="ctr"/>
            <a:r>
              <a:rPr lang="es-MX" sz="3200" b="1" dirty="0" smtClean="0">
                <a:solidFill>
                  <a:srgbClr val="123258"/>
                </a:solidFill>
                <a:latin typeface="Arial"/>
                <a:ea typeface="Arial"/>
                <a:cs typeface="Arial"/>
                <a:sym typeface="Arial"/>
              </a:rPr>
              <a:t>EL DESARROLLO DE LAS COMPETENCIAS</a:t>
            </a:r>
            <a:endParaRPr lang="en-US" sz="3200" b="1" dirty="0">
              <a:solidFill>
                <a:srgbClr val="002060"/>
              </a:solidFill>
              <a:latin typeface="+mj-lt"/>
            </a:endParaRPr>
          </a:p>
        </p:txBody>
      </p:sp>
      <p:sp>
        <p:nvSpPr>
          <p:cNvPr id="17" name="Google Shape;267;p42" descr="Pergamino"/>
          <p:cNvSpPr txBox="1">
            <a:spLocks/>
          </p:cNvSpPr>
          <p:nvPr/>
        </p:nvSpPr>
        <p:spPr>
          <a:xfrm>
            <a:off x="339951" y="1718998"/>
            <a:ext cx="8424862" cy="4191000"/>
          </a:xfrm>
          <a:prstGeom prst="rect">
            <a:avLst/>
          </a:prstGeom>
          <a:blipFill rotWithShape="1">
            <a:blip r:embed="rId3">
              <a:alphaModFix/>
              <a:extLst>
                <a:ext uri="{BEBA8EAE-BF5A-486C-A8C5-ECC9F3942E4B}">
                  <a14:imgProps xmlns:a14="http://schemas.microsoft.com/office/drawing/2010/main">
                    <a14:imgLayer r:embed="rId4">
                      <a14:imgEffect>
                        <a14:colorTemperature colorTemp="4700"/>
                      </a14:imgEffect>
                    </a14:imgLayer>
                  </a14:imgProps>
                </a:ext>
              </a:extLst>
            </a:blip>
            <a:tile tx="0" ty="0" sx="100000" sy="100000" flip="none" algn="tl"/>
          </a:blipFill>
          <a:ln w="9525" cap="flat" cmpd="sng">
            <a:solidFill>
              <a:schemeClr val="accent1">
                <a:lumMod val="20000"/>
                <a:lumOff val="80000"/>
              </a:schemeClr>
            </a:solidFill>
            <a:prstDash val="solid"/>
            <a:miter lim="800000"/>
            <a:headEnd type="none" w="sm" len="sm"/>
            <a:tailEnd type="none" w="sm" len="sm"/>
          </a:ln>
          <a:effectLst>
            <a:glow rad="101600">
              <a:schemeClr val="accent5">
                <a:satMod val="175000"/>
                <a:alpha val="40000"/>
              </a:schemeClr>
            </a:glow>
          </a:effectLst>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5150" indent="-565150" algn="just">
              <a:buClr>
                <a:srgbClr val="000000"/>
              </a:buClr>
              <a:buSzPts val="1800"/>
              <a:buFont typeface="Noto Sans Symbols"/>
              <a:buChar char="❑"/>
            </a:pPr>
            <a:r>
              <a:rPr lang="es-MX" sz="2400" b="1" i="1" dirty="0" smtClean="0">
                <a:solidFill>
                  <a:srgbClr val="002060"/>
                </a:solidFill>
              </a:rPr>
              <a:t>Antes</a:t>
            </a:r>
            <a:r>
              <a:rPr lang="es-MX" sz="2400" b="1" dirty="0" smtClean="0">
                <a:solidFill>
                  <a:srgbClr val="002060"/>
                </a:solidFill>
              </a:rPr>
              <a:t> de la vida laboral (Formaci</a:t>
            </a:r>
            <a:r>
              <a:rPr lang="es-MX" sz="2400" b="1" dirty="0" smtClean="0">
                <a:solidFill>
                  <a:srgbClr val="002060"/>
                </a:solidFill>
                <a:latin typeface="Tahoma"/>
                <a:ea typeface="Tahoma"/>
                <a:cs typeface="Tahoma"/>
                <a:sym typeface="Tahoma"/>
              </a:rPr>
              <a:t>ó</a:t>
            </a:r>
            <a:r>
              <a:rPr lang="es-MX" sz="2400" b="1" dirty="0" smtClean="0">
                <a:solidFill>
                  <a:srgbClr val="002060"/>
                </a:solidFill>
              </a:rPr>
              <a:t>n)</a:t>
            </a:r>
            <a:endParaRPr lang="es-MX" dirty="0" smtClean="0"/>
          </a:p>
          <a:p>
            <a:pPr marL="565150" indent="-565150" algn="just">
              <a:buClr>
                <a:srgbClr val="000000"/>
              </a:buClr>
              <a:buSzPts val="1800"/>
              <a:buFont typeface="Noto Sans Symbols"/>
              <a:buNone/>
            </a:pPr>
            <a:endParaRPr lang="es-MX" sz="2400" b="1" dirty="0" smtClean="0">
              <a:solidFill>
                <a:srgbClr val="002060"/>
              </a:solidFill>
            </a:endParaRPr>
          </a:p>
          <a:p>
            <a:pPr marL="565150" indent="-565150" algn="just">
              <a:buClr>
                <a:srgbClr val="000000"/>
              </a:buClr>
              <a:buSzPts val="1800"/>
              <a:buFont typeface="Noto Sans Symbols"/>
              <a:buChar char="❑"/>
            </a:pPr>
            <a:r>
              <a:rPr lang="es-MX" sz="2400" b="1" i="1" dirty="0" smtClean="0">
                <a:solidFill>
                  <a:srgbClr val="002060"/>
                </a:solidFill>
              </a:rPr>
              <a:t>Durante</a:t>
            </a:r>
            <a:r>
              <a:rPr lang="es-MX" sz="2400" b="1" dirty="0" smtClean="0">
                <a:solidFill>
                  <a:srgbClr val="002060"/>
                </a:solidFill>
              </a:rPr>
              <a:t> la vida laboral (Educaci</a:t>
            </a:r>
            <a:r>
              <a:rPr lang="es-MX" sz="2400" b="1" dirty="0" smtClean="0">
                <a:solidFill>
                  <a:srgbClr val="002060"/>
                </a:solidFill>
                <a:latin typeface="Tahoma"/>
                <a:ea typeface="Tahoma"/>
                <a:cs typeface="Tahoma"/>
                <a:sym typeface="Tahoma"/>
              </a:rPr>
              <a:t>ó</a:t>
            </a:r>
            <a:r>
              <a:rPr lang="es-MX" sz="2400" b="1" dirty="0" smtClean="0">
                <a:solidFill>
                  <a:srgbClr val="002060"/>
                </a:solidFill>
              </a:rPr>
              <a:t>n continua)</a:t>
            </a:r>
            <a:endParaRPr lang="es-MX" dirty="0" smtClean="0"/>
          </a:p>
          <a:p>
            <a:pPr marL="565150" indent="-565150" algn="just">
              <a:buClr>
                <a:srgbClr val="000000"/>
              </a:buClr>
              <a:buSzPts val="1800"/>
              <a:buFont typeface="Noto Sans Symbols"/>
              <a:buNone/>
            </a:pPr>
            <a:r>
              <a:rPr lang="es-MX" sz="2400" b="1" dirty="0" smtClean="0">
                <a:solidFill>
                  <a:srgbClr val="002060"/>
                </a:solidFill>
              </a:rPr>
              <a:t> </a:t>
            </a:r>
            <a:endParaRPr lang="es-MX" dirty="0" smtClean="0"/>
          </a:p>
          <a:p>
            <a:pPr marL="565150" indent="-565150" algn="just">
              <a:buClr>
                <a:srgbClr val="000000"/>
              </a:buClr>
              <a:buSzPts val="1800"/>
              <a:buFont typeface="Noto Sans Symbols"/>
              <a:buChar char="❑"/>
            </a:pPr>
            <a:r>
              <a:rPr lang="es-MX" sz="2400" b="1" i="1" dirty="0" smtClean="0">
                <a:solidFill>
                  <a:srgbClr val="002060"/>
                </a:solidFill>
              </a:rPr>
              <a:t>Mediante</a:t>
            </a:r>
            <a:r>
              <a:rPr lang="es-MX" sz="2400" b="1" dirty="0" smtClean="0">
                <a:solidFill>
                  <a:srgbClr val="002060"/>
                </a:solidFill>
              </a:rPr>
              <a:t> la vida laboral (Ejercicio profesional)</a:t>
            </a:r>
            <a:endParaRPr lang="es-MX" dirty="0" smtClean="0"/>
          </a:p>
          <a:p>
            <a:pPr marL="565150" indent="-565150" algn="just">
              <a:buClr>
                <a:srgbClr val="000000"/>
              </a:buClr>
              <a:buSzPts val="1800"/>
              <a:buFont typeface="Noto Sans Symbols"/>
              <a:buNone/>
            </a:pPr>
            <a:r>
              <a:rPr lang="es-MX" sz="2400" b="1" i="1" dirty="0" smtClean="0">
                <a:solidFill>
                  <a:srgbClr val="002060"/>
                </a:solidFill>
                <a:latin typeface="Tahoma"/>
                <a:ea typeface="Tahoma"/>
                <a:cs typeface="Tahoma"/>
                <a:sym typeface="Tahoma"/>
              </a:rPr>
              <a:t> </a:t>
            </a:r>
            <a:r>
              <a:rPr lang="es-MX" sz="2400" b="1" i="1" dirty="0" smtClean="0">
                <a:solidFill>
                  <a:srgbClr val="002060"/>
                </a:solidFill>
              </a:rPr>
              <a:t>	</a:t>
            </a:r>
            <a:endParaRPr lang="es-MX" sz="2400" b="1" dirty="0" smtClean="0">
              <a:solidFill>
                <a:srgbClr val="002060"/>
              </a:solidFill>
            </a:endParaRPr>
          </a:p>
          <a:p>
            <a:pPr marL="565150" indent="-565150">
              <a:buClr>
                <a:srgbClr val="000000"/>
              </a:buClr>
              <a:buSzPts val="1800"/>
              <a:buFont typeface="Noto Sans Symbols"/>
              <a:buNone/>
            </a:pPr>
            <a:r>
              <a:rPr lang="es-MX" sz="2400" b="1" i="1" dirty="0" smtClean="0">
                <a:solidFill>
                  <a:srgbClr val="002060"/>
                </a:solidFill>
              </a:rPr>
              <a:t>                                                   	         </a:t>
            </a:r>
            <a:r>
              <a:rPr lang="es-MX" sz="2000" b="1" dirty="0" smtClean="0">
                <a:solidFill>
                  <a:srgbClr val="002060"/>
                </a:solidFill>
              </a:rPr>
              <a:t>(Levy-</a:t>
            </a:r>
            <a:r>
              <a:rPr lang="es-MX" sz="2000" b="1" dirty="0" err="1" smtClean="0">
                <a:solidFill>
                  <a:srgbClr val="002060"/>
                </a:solidFill>
              </a:rPr>
              <a:t>Leboyer</a:t>
            </a:r>
            <a:r>
              <a:rPr lang="es-MX" sz="2000" b="1" dirty="0" smtClean="0">
                <a:solidFill>
                  <a:srgbClr val="002060"/>
                </a:solidFill>
              </a:rPr>
              <a:t>)</a:t>
            </a:r>
            <a:endParaRPr lang="es-MX" dirty="0" smtClean="0"/>
          </a:p>
          <a:p>
            <a:pPr marL="565150" indent="-565150">
              <a:buClr>
                <a:srgbClr val="000000"/>
              </a:buClr>
              <a:buSzPts val="1800"/>
              <a:buFont typeface="Noto Sans Symbols"/>
              <a:buNone/>
            </a:pPr>
            <a:endParaRPr lang="es-MX" sz="2000" b="1" dirty="0" smtClean="0">
              <a:solidFill>
                <a:srgbClr val="002060"/>
              </a:solidFill>
            </a:endParaRPr>
          </a:p>
          <a:p>
            <a:pPr marL="565150" indent="-565150">
              <a:buClr>
                <a:srgbClr val="000000"/>
              </a:buClr>
              <a:buSzPts val="1800"/>
              <a:buFont typeface="Noto Sans Symbols"/>
              <a:buNone/>
            </a:pPr>
            <a:r>
              <a:rPr lang="es-MX" sz="2000" b="1" dirty="0" smtClean="0">
                <a:solidFill>
                  <a:srgbClr val="002060"/>
                </a:solidFill>
              </a:rPr>
              <a:t>   </a:t>
            </a:r>
            <a:r>
              <a:rPr lang="es-MX" sz="2000" b="1" dirty="0" smtClean="0">
                <a:solidFill>
                  <a:srgbClr val="002060"/>
                </a:solidFill>
                <a:latin typeface="Tahoma"/>
                <a:ea typeface="Tahoma"/>
                <a:cs typeface="Tahoma"/>
                <a:sym typeface="Tahoma"/>
              </a:rPr>
              <a:t>¡</a:t>
            </a:r>
            <a:r>
              <a:rPr lang="es-MX" sz="2000" b="1" dirty="0" smtClean="0">
                <a:solidFill>
                  <a:srgbClr val="002060"/>
                </a:solidFill>
              </a:rPr>
              <a:t>Y en muchos </a:t>
            </a:r>
            <a:r>
              <a:rPr lang="es-MX" sz="2000" b="1" dirty="0" smtClean="0">
                <a:solidFill>
                  <a:srgbClr val="002060"/>
                </a:solidFill>
                <a:latin typeface="Tahoma"/>
                <a:ea typeface="Tahoma"/>
                <a:cs typeface="Tahoma"/>
                <a:sym typeface="Tahoma"/>
              </a:rPr>
              <a:t>á</a:t>
            </a:r>
            <a:r>
              <a:rPr lang="es-MX" sz="2000" b="1" dirty="0" smtClean="0">
                <a:solidFill>
                  <a:srgbClr val="002060"/>
                </a:solidFill>
              </a:rPr>
              <a:t>mbitos de la vida corriente! </a:t>
            </a:r>
            <a:endParaRPr lang="es-MX" sz="2000" b="1" dirty="0">
              <a:solidFill>
                <a:srgbClr val="002060"/>
              </a:solidFill>
            </a:endParaRPr>
          </a:p>
        </p:txBody>
      </p:sp>
      <p:sp>
        <p:nvSpPr>
          <p:cNvPr id="7" name="Elipse 6"/>
          <p:cNvSpPr/>
          <p:nvPr/>
        </p:nvSpPr>
        <p:spPr>
          <a:xfrm>
            <a:off x="6677392" y="454420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757386" y="3743411"/>
            <a:ext cx="1352276" cy="2365829"/>
          </a:xfrm>
          <a:prstGeom prst="rect">
            <a:avLst/>
          </a:prstGeom>
        </p:spPr>
      </p:pic>
    </p:spTree>
    <p:extLst>
      <p:ext uri="{BB962C8B-B14F-4D97-AF65-F5344CB8AC3E}">
        <p14:creationId xmlns:p14="http://schemas.microsoft.com/office/powerpoint/2010/main" val="41857298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15145" y="169588"/>
            <a:ext cx="8349521" cy="1077218"/>
          </a:xfrm>
          <a:prstGeom prst="rect">
            <a:avLst/>
          </a:prstGeom>
          <a:noFill/>
        </p:spPr>
        <p:txBody>
          <a:bodyPr wrap="square" rtlCol="0">
            <a:spAutoFit/>
          </a:bodyPr>
          <a:lstStyle/>
          <a:p>
            <a:pPr lvl="0" algn="ctr">
              <a:buClr>
                <a:srgbClr val="000000"/>
              </a:buClr>
              <a:buSzPts val="2800"/>
            </a:pPr>
            <a:r>
              <a:rPr lang="es-MX" sz="3200" b="1" dirty="0">
                <a:solidFill>
                  <a:srgbClr val="123258"/>
                </a:solidFill>
                <a:latin typeface="Arial"/>
                <a:ea typeface="Arial"/>
                <a:cs typeface="Arial"/>
                <a:sym typeface="Arial"/>
              </a:rPr>
              <a:t>CLASE DE COMPETENCIAS DE TALENTO HUMANO</a:t>
            </a:r>
            <a:endParaRPr lang="es-MX" sz="3200" b="1" dirty="0">
              <a:solidFill>
                <a:srgbClr val="123258"/>
              </a:solidFill>
              <a:latin typeface="Arial"/>
              <a:ea typeface="Arial"/>
              <a:cs typeface="Arial"/>
              <a:sym typeface="Arial"/>
            </a:endParaRPr>
          </a:p>
        </p:txBody>
      </p:sp>
      <p:sp>
        <p:nvSpPr>
          <p:cNvPr id="7" name="Elipse 6"/>
          <p:cNvSpPr/>
          <p:nvPr/>
        </p:nvSpPr>
        <p:spPr>
          <a:xfrm>
            <a:off x="6917281" y="454420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61951" y="3913950"/>
            <a:ext cx="1352276" cy="2365829"/>
          </a:xfrm>
          <a:prstGeom prst="rect">
            <a:avLst/>
          </a:prstGeom>
        </p:spPr>
      </p:pic>
      <p:grpSp>
        <p:nvGrpSpPr>
          <p:cNvPr id="8" name="Google Shape;298;p11"/>
          <p:cNvGrpSpPr/>
          <p:nvPr/>
        </p:nvGrpSpPr>
        <p:grpSpPr>
          <a:xfrm>
            <a:off x="1128675" y="1898901"/>
            <a:ext cx="6280447" cy="4179395"/>
            <a:chOff x="-6656122" y="2031671"/>
            <a:chExt cx="6280447" cy="4179395"/>
          </a:xfrm>
        </p:grpSpPr>
        <p:sp>
          <p:nvSpPr>
            <p:cNvPr id="10" name="Google Shape;299;p11"/>
            <p:cNvSpPr/>
            <p:nvPr/>
          </p:nvSpPr>
          <p:spPr>
            <a:xfrm>
              <a:off x="-6566642" y="5206973"/>
              <a:ext cx="6096000" cy="100409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00;p11"/>
            <p:cNvSpPr txBox="1"/>
            <p:nvPr/>
          </p:nvSpPr>
          <p:spPr>
            <a:xfrm>
              <a:off x="-6656122" y="5206287"/>
              <a:ext cx="6096000" cy="1004093"/>
            </a:xfrm>
            <a:prstGeom prst="rect">
              <a:avLst/>
            </a:prstGeom>
            <a:noFill/>
            <a:ln>
              <a:noFill/>
            </a:ln>
          </p:spPr>
          <p:txBody>
            <a:bodyPr spcFirstLastPara="1" wrap="square" lIns="220450" tIns="220450" rIns="220450" bIns="220450" anchor="ctr" anchorCtr="0">
              <a:noAutofit/>
            </a:bodyPr>
            <a:lstStyle/>
            <a:p>
              <a:pPr marL="0" marR="0" lvl="0" indent="0" algn="ctr" rtl="0">
                <a:lnSpc>
                  <a:spcPct val="90000"/>
                </a:lnSpc>
                <a:spcBef>
                  <a:spcPts val="0"/>
                </a:spcBef>
                <a:spcAft>
                  <a:spcPts val="0"/>
                </a:spcAft>
                <a:buClr>
                  <a:schemeClr val="lt1"/>
                </a:buClr>
                <a:buSzPts val="3100"/>
                <a:buFont typeface="Calibri"/>
                <a:buNone/>
              </a:pPr>
              <a:r>
                <a:rPr lang="es-MX" sz="3100" b="0" i="0" u="none" strike="noStrike" cap="none" dirty="0">
                  <a:solidFill>
                    <a:schemeClr val="lt1"/>
                  </a:solidFill>
                  <a:latin typeface="Morn Thin"/>
                  <a:ea typeface="Calibri"/>
                  <a:cs typeface="Calibri"/>
                  <a:sym typeface="Calibri"/>
                </a:rPr>
                <a:t>Competencias laborales específicas</a:t>
              </a:r>
              <a:endParaRPr sz="3100" b="0" i="0" u="none" strike="noStrike" cap="none" dirty="0">
                <a:solidFill>
                  <a:schemeClr val="lt1"/>
                </a:solidFill>
                <a:latin typeface="Morn Thin"/>
                <a:ea typeface="Calibri"/>
                <a:cs typeface="Calibri"/>
                <a:sym typeface="Calibri"/>
              </a:endParaRPr>
            </a:p>
          </p:txBody>
        </p:sp>
        <p:sp>
          <p:nvSpPr>
            <p:cNvPr id="12" name="Google Shape;301;p11"/>
            <p:cNvSpPr/>
            <p:nvPr/>
          </p:nvSpPr>
          <p:spPr>
            <a:xfrm rot="10800000">
              <a:off x="-6565623" y="3626110"/>
              <a:ext cx="6096000" cy="1544296"/>
            </a:xfrm>
            <a:prstGeom prst="upArrowCallout">
              <a:avLst>
                <a:gd name="adj1" fmla="val 25000"/>
                <a:gd name="adj2" fmla="val 25000"/>
                <a:gd name="adj3" fmla="val 25000"/>
                <a:gd name="adj4" fmla="val 6497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02;p11"/>
            <p:cNvSpPr txBox="1"/>
            <p:nvPr/>
          </p:nvSpPr>
          <p:spPr>
            <a:xfrm>
              <a:off x="-6531977" y="3662676"/>
              <a:ext cx="6156302" cy="1003437"/>
            </a:xfrm>
            <a:prstGeom prst="rect">
              <a:avLst/>
            </a:prstGeom>
            <a:noFill/>
            <a:ln>
              <a:noFill/>
            </a:ln>
          </p:spPr>
          <p:txBody>
            <a:bodyPr spcFirstLastPara="1" wrap="square" lIns="220450" tIns="220450" rIns="220450" bIns="220450" anchor="ctr" anchorCtr="0">
              <a:noAutofit/>
            </a:bodyPr>
            <a:lstStyle/>
            <a:p>
              <a:pPr marL="0" marR="0" lvl="0" indent="0" algn="ctr" rtl="0">
                <a:lnSpc>
                  <a:spcPct val="90000"/>
                </a:lnSpc>
                <a:spcBef>
                  <a:spcPts val="0"/>
                </a:spcBef>
                <a:spcAft>
                  <a:spcPts val="0"/>
                </a:spcAft>
                <a:buClr>
                  <a:schemeClr val="lt1"/>
                </a:buClr>
                <a:buSzPts val="3100"/>
                <a:buFont typeface="Calibri"/>
                <a:buNone/>
              </a:pPr>
              <a:r>
                <a:rPr lang="es-MX" sz="3100" b="0" i="0" u="none" strike="noStrike" cap="none" dirty="0">
                  <a:solidFill>
                    <a:schemeClr val="lt1"/>
                  </a:solidFill>
                  <a:latin typeface="Morn Thin"/>
                  <a:ea typeface="Calibri"/>
                  <a:cs typeface="Calibri"/>
                  <a:sym typeface="Calibri"/>
                </a:rPr>
                <a:t>Competencias laborales genéricas</a:t>
              </a:r>
              <a:endParaRPr sz="3100" b="1" i="0" u="none" strike="noStrike" cap="none" dirty="0">
                <a:solidFill>
                  <a:schemeClr val="lt1"/>
                </a:solidFill>
                <a:latin typeface="Morn Thin"/>
                <a:ea typeface="Calibri"/>
                <a:cs typeface="Calibri"/>
                <a:sym typeface="Calibri"/>
              </a:endParaRPr>
            </a:p>
          </p:txBody>
        </p:sp>
        <p:sp>
          <p:nvSpPr>
            <p:cNvPr id="14" name="Google Shape;303;p11"/>
            <p:cNvSpPr/>
            <p:nvPr/>
          </p:nvSpPr>
          <p:spPr>
            <a:xfrm rot="10800000">
              <a:off x="-6565623" y="2031671"/>
              <a:ext cx="6096000" cy="1544296"/>
            </a:xfrm>
            <a:prstGeom prst="upArrowCallout">
              <a:avLst>
                <a:gd name="adj1" fmla="val 25000"/>
                <a:gd name="adj2" fmla="val 25000"/>
                <a:gd name="adj3" fmla="val 25000"/>
                <a:gd name="adj4" fmla="val 64977"/>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CuadroTexto 3"/>
          <p:cNvSpPr txBox="1"/>
          <p:nvPr/>
        </p:nvSpPr>
        <p:spPr>
          <a:xfrm>
            <a:off x="1551230" y="2070215"/>
            <a:ext cx="6438713" cy="738664"/>
          </a:xfrm>
          <a:prstGeom prst="rect">
            <a:avLst/>
          </a:prstGeom>
          <a:noFill/>
        </p:spPr>
        <p:txBody>
          <a:bodyPr wrap="square" rtlCol="0">
            <a:spAutoFit/>
          </a:bodyPr>
          <a:lstStyle/>
          <a:p>
            <a:pPr lvl="0"/>
            <a:r>
              <a:rPr lang="es-MX" sz="2400" dirty="0">
                <a:solidFill>
                  <a:schemeClr val="lt1"/>
                </a:solidFill>
                <a:latin typeface="Morn Thin"/>
                <a:ea typeface="Calibri"/>
                <a:cs typeface="Calibri"/>
                <a:sym typeface="Calibri"/>
              </a:rPr>
              <a:t>Competencias laborales básicas</a:t>
            </a:r>
            <a:endParaRPr lang="es-MX" sz="2400" b="1" dirty="0">
              <a:solidFill>
                <a:schemeClr val="lt1"/>
              </a:solidFill>
              <a:latin typeface="Morn Thin"/>
              <a:ea typeface="Calibri"/>
              <a:cs typeface="Calibri"/>
              <a:sym typeface="Calibri"/>
            </a:endParaRPr>
          </a:p>
          <a:p>
            <a:endParaRPr lang="en-US" dirty="0"/>
          </a:p>
        </p:txBody>
      </p:sp>
    </p:spTree>
    <p:extLst>
      <p:ext uri="{BB962C8B-B14F-4D97-AF65-F5344CB8AC3E}">
        <p14:creationId xmlns:p14="http://schemas.microsoft.com/office/powerpoint/2010/main" val="2260880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329292" y="218518"/>
            <a:ext cx="8349521" cy="584775"/>
          </a:xfrm>
          <a:prstGeom prst="rect">
            <a:avLst/>
          </a:prstGeom>
          <a:noFill/>
        </p:spPr>
        <p:txBody>
          <a:bodyPr wrap="square" rtlCol="0">
            <a:spAutoFit/>
          </a:bodyPr>
          <a:lstStyle/>
          <a:p>
            <a:pPr algn="ctr"/>
            <a:r>
              <a:rPr lang="es-MX" sz="3200" b="1" dirty="0" smtClean="0">
                <a:solidFill>
                  <a:srgbClr val="123258"/>
                </a:solidFill>
                <a:latin typeface="Arial"/>
                <a:ea typeface="Arial"/>
                <a:cs typeface="Arial"/>
                <a:sym typeface="Arial"/>
              </a:rPr>
              <a:t>DESEMPEÑO Y COMPETENCIAS</a:t>
            </a:r>
            <a:endParaRPr lang="en-US" sz="3200" b="1" dirty="0">
              <a:solidFill>
                <a:srgbClr val="002060"/>
              </a:solidFill>
              <a:latin typeface="+mj-lt"/>
            </a:endParaRPr>
          </a:p>
        </p:txBody>
      </p:sp>
      <p:sp>
        <p:nvSpPr>
          <p:cNvPr id="7" name="Elipse 6"/>
          <p:cNvSpPr/>
          <p:nvPr/>
        </p:nvSpPr>
        <p:spPr>
          <a:xfrm>
            <a:off x="7007218" y="482043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ipse 4"/>
          <p:cNvSpPr/>
          <p:nvPr/>
        </p:nvSpPr>
        <p:spPr>
          <a:xfrm>
            <a:off x="3455365" y="2158093"/>
            <a:ext cx="2097367" cy="153133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b="1" dirty="0" smtClean="0">
                <a:latin typeface="Morn Thin"/>
              </a:rPr>
              <a:t>DESEMPEÑO</a:t>
            </a:r>
            <a:r>
              <a:rPr lang="es-CO" dirty="0" smtClean="0"/>
              <a:t> </a:t>
            </a:r>
            <a:endParaRPr lang="en-US" dirty="0"/>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82100" y="3853802"/>
            <a:ext cx="1352276" cy="2365829"/>
          </a:xfrm>
          <a:prstGeom prst="rect">
            <a:avLst/>
          </a:prstGeom>
        </p:spPr>
      </p:pic>
      <p:sp>
        <p:nvSpPr>
          <p:cNvPr id="4" name="Rectángulo 3"/>
          <p:cNvSpPr/>
          <p:nvPr/>
        </p:nvSpPr>
        <p:spPr>
          <a:xfrm>
            <a:off x="108269" y="2079700"/>
            <a:ext cx="2677677" cy="16881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b="1" dirty="0" smtClean="0">
                <a:latin typeface="Morn Thin"/>
              </a:rPr>
              <a:t>Competencias básicas</a:t>
            </a:r>
          </a:p>
          <a:p>
            <a:pPr marL="285750" indent="-285750" algn="ctr">
              <a:buFont typeface="Arial" panose="020B0604020202020204" pitchFamily="34" charset="0"/>
              <a:buChar char="•"/>
            </a:pPr>
            <a:r>
              <a:rPr lang="es-CO" dirty="0" smtClean="0">
                <a:latin typeface="Morn Thin"/>
              </a:rPr>
              <a:t>Leer </a:t>
            </a:r>
          </a:p>
          <a:p>
            <a:pPr marL="285750" indent="-285750" algn="ctr">
              <a:buFont typeface="Arial" panose="020B0604020202020204" pitchFamily="34" charset="0"/>
              <a:buChar char="•"/>
            </a:pPr>
            <a:r>
              <a:rPr lang="es-CO" dirty="0" smtClean="0">
                <a:latin typeface="Morn Thin"/>
              </a:rPr>
              <a:t>Escribir</a:t>
            </a:r>
          </a:p>
          <a:p>
            <a:pPr marL="285750" indent="-285750" algn="ctr">
              <a:buFont typeface="Arial" panose="020B0604020202020204" pitchFamily="34" charset="0"/>
              <a:buChar char="•"/>
            </a:pPr>
            <a:r>
              <a:rPr lang="es-CO" dirty="0" smtClean="0">
                <a:latin typeface="Morn Thin"/>
              </a:rPr>
              <a:t>Habilidades numéricas </a:t>
            </a:r>
            <a:endParaRPr lang="en-US" dirty="0">
              <a:latin typeface="Morn Thin"/>
            </a:endParaRPr>
          </a:p>
        </p:txBody>
      </p:sp>
      <p:sp>
        <p:nvSpPr>
          <p:cNvPr id="8" name="Rectángulo 7"/>
          <p:cNvSpPr/>
          <p:nvPr/>
        </p:nvSpPr>
        <p:spPr>
          <a:xfrm>
            <a:off x="6222151" y="1769924"/>
            <a:ext cx="2677677" cy="2326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b="1" dirty="0" smtClean="0">
                <a:latin typeface="Morn Thin"/>
              </a:rPr>
              <a:t>Competencias técnicas (especificas)</a:t>
            </a:r>
          </a:p>
          <a:p>
            <a:pPr marL="285750" indent="-285750" algn="ctr">
              <a:buFont typeface="Arial" panose="020B0604020202020204" pitchFamily="34" charset="0"/>
              <a:buChar char="•"/>
            </a:pPr>
            <a:r>
              <a:rPr lang="es-CO" dirty="0" smtClean="0">
                <a:latin typeface="Morn Thin"/>
              </a:rPr>
              <a:t>Llenar un formulario</a:t>
            </a:r>
          </a:p>
          <a:p>
            <a:pPr marL="285750" indent="-285750" algn="ctr">
              <a:buFont typeface="Arial" panose="020B0604020202020204" pitchFamily="34" charset="0"/>
              <a:buChar char="•"/>
            </a:pPr>
            <a:r>
              <a:rPr lang="es-CO" dirty="0" smtClean="0">
                <a:latin typeface="Morn Thin"/>
              </a:rPr>
              <a:t>Operar maquinas </a:t>
            </a:r>
          </a:p>
          <a:p>
            <a:pPr marL="285750" indent="-285750" algn="ctr">
              <a:buFont typeface="Arial" panose="020B0604020202020204" pitchFamily="34" charset="0"/>
              <a:buChar char="•"/>
            </a:pPr>
            <a:r>
              <a:rPr lang="es-CO" dirty="0" smtClean="0">
                <a:latin typeface="Morn Thin"/>
              </a:rPr>
              <a:t>Análisis financiero</a:t>
            </a:r>
          </a:p>
        </p:txBody>
      </p:sp>
      <p:sp>
        <p:nvSpPr>
          <p:cNvPr id="10" name="Rectángulo 9"/>
          <p:cNvSpPr/>
          <p:nvPr/>
        </p:nvSpPr>
        <p:spPr>
          <a:xfrm>
            <a:off x="3165209" y="4554415"/>
            <a:ext cx="2677677" cy="18793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b="1" dirty="0" smtClean="0">
                <a:latin typeface="Morn Thin"/>
              </a:rPr>
              <a:t>Competencias trasversales </a:t>
            </a:r>
          </a:p>
          <a:p>
            <a:pPr marL="285750" indent="-285750" algn="ctr">
              <a:buFont typeface="Arial" panose="020B0604020202020204" pitchFamily="34" charset="0"/>
              <a:buChar char="•"/>
            </a:pPr>
            <a:r>
              <a:rPr lang="es-CO" dirty="0" smtClean="0">
                <a:latin typeface="Morn Thin"/>
              </a:rPr>
              <a:t>Comunicación</a:t>
            </a:r>
          </a:p>
          <a:p>
            <a:pPr marL="285750" indent="-285750" algn="ctr">
              <a:buFont typeface="Arial" panose="020B0604020202020204" pitchFamily="34" charset="0"/>
              <a:buChar char="•"/>
            </a:pPr>
            <a:r>
              <a:rPr lang="es-CO" dirty="0" smtClean="0">
                <a:latin typeface="Morn Thin"/>
              </a:rPr>
              <a:t>Trabajo en equipo adaptabilidad</a:t>
            </a:r>
            <a:endParaRPr lang="en-US" dirty="0">
              <a:latin typeface="Morn Thin"/>
            </a:endParaRPr>
          </a:p>
        </p:txBody>
      </p:sp>
      <p:cxnSp>
        <p:nvCxnSpPr>
          <p:cNvPr id="12" name="Conector recto de flecha 11"/>
          <p:cNvCxnSpPr>
            <a:stCxn id="5" idx="6"/>
            <a:endCxn id="8" idx="1"/>
          </p:cNvCxnSpPr>
          <p:nvPr/>
        </p:nvCxnSpPr>
        <p:spPr>
          <a:xfrm>
            <a:off x="5552732" y="2923763"/>
            <a:ext cx="669419" cy="9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5" idx="4"/>
          </p:cNvCxnSpPr>
          <p:nvPr/>
        </p:nvCxnSpPr>
        <p:spPr>
          <a:xfrm flipH="1">
            <a:off x="4504048" y="3689432"/>
            <a:ext cx="1" cy="864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stCxn id="5" idx="2"/>
            <a:endCxn id="4" idx="3"/>
          </p:cNvCxnSpPr>
          <p:nvPr/>
        </p:nvCxnSpPr>
        <p:spPr>
          <a:xfrm flipH="1" flipV="1">
            <a:off x="2785946" y="2923762"/>
            <a:ext cx="6694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48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p:cNvSpPr/>
          <p:nvPr/>
        </p:nvSpPr>
        <p:spPr>
          <a:xfrm>
            <a:off x="5057482" y="2556386"/>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5789351" y="2657470"/>
            <a:ext cx="3018747" cy="584775"/>
          </a:xfrm>
          <a:prstGeom prst="rect">
            <a:avLst/>
          </a:prstGeom>
          <a:noFill/>
        </p:spPr>
        <p:txBody>
          <a:bodyPr wrap="square" rtlCol="0">
            <a:spAutoFit/>
          </a:bodyPr>
          <a:lstStyle/>
          <a:p>
            <a:pPr lvl="0">
              <a:buClr>
                <a:srgbClr val="000000"/>
              </a:buClr>
              <a:buSzPts val="1600"/>
            </a:pPr>
            <a:r>
              <a:rPr lang="es-MX" sz="1600" b="1" dirty="0">
                <a:solidFill>
                  <a:schemeClr val="dk1"/>
                </a:solidFill>
                <a:latin typeface="Morn Thin" panose="00000200000000000000"/>
                <a:ea typeface="Arial"/>
                <a:cs typeface="Arial"/>
                <a:sym typeface="Arial"/>
              </a:rPr>
              <a:t>CAPITAL HUMANO Y SUS COMPETENCIAS</a:t>
            </a:r>
            <a:endParaRPr lang="es-MX" sz="1600" b="1" dirty="0">
              <a:solidFill>
                <a:schemeClr val="dk1"/>
              </a:solidFill>
              <a:latin typeface="Morn Thin" panose="00000200000000000000"/>
              <a:ea typeface="Arial"/>
              <a:cs typeface="Arial"/>
              <a:sym typeface="Arial"/>
            </a:endParaRP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p:cNvSpPr txBox="1"/>
          <p:nvPr/>
        </p:nvSpPr>
        <p:spPr>
          <a:xfrm>
            <a:off x="5813708" y="3486268"/>
            <a:ext cx="3731167" cy="338554"/>
          </a:xfrm>
          <a:prstGeom prst="rect">
            <a:avLst/>
          </a:prstGeom>
          <a:noFill/>
        </p:spPr>
        <p:txBody>
          <a:bodyPr wrap="square" rtlCol="0">
            <a:spAutoFit/>
          </a:bodyPr>
          <a:lstStyle/>
          <a:p>
            <a:r>
              <a:rPr lang="es-MX" sz="1600" b="1" dirty="0">
                <a:latin typeface="Morn Thin" panose="00000200000000000000"/>
                <a:cs typeface="Arial" panose="020B0604020202020204" pitchFamily="34" charset="0"/>
              </a:rPr>
              <a:t>CONCEPTOS</a:t>
            </a:r>
            <a:endParaRPr lang="en-US" sz="1600" b="1" dirty="0">
              <a:latin typeface="Morn Thin" panose="00000200000000000000"/>
              <a:cs typeface="Arial" panose="020B0604020202020204" pitchFamily="34"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adroTexto 18"/>
          <p:cNvSpPr txBox="1"/>
          <p:nvPr/>
        </p:nvSpPr>
        <p:spPr>
          <a:xfrm>
            <a:off x="5789350" y="4126047"/>
            <a:ext cx="3755525" cy="338554"/>
          </a:xfrm>
          <a:prstGeom prst="rect">
            <a:avLst/>
          </a:prstGeom>
          <a:noFill/>
        </p:spPr>
        <p:txBody>
          <a:bodyPr wrap="square" rtlCol="0">
            <a:spAutoFit/>
          </a:bodyPr>
          <a:lstStyle/>
          <a:p>
            <a:r>
              <a:rPr lang="es-MX" sz="1600" b="1" dirty="0">
                <a:latin typeface="Morn Thin" panose="00000200000000000000"/>
                <a:cs typeface="Arial" panose="020B0604020202020204" pitchFamily="34" charset="0"/>
              </a:rPr>
              <a:t>EJEMPLOS</a:t>
            </a:r>
            <a:r>
              <a:rPr lang="es-MX" sz="1600" b="1" dirty="0">
                <a:latin typeface="Arial" panose="020B0604020202020204" pitchFamily="34" charset="0"/>
                <a:cs typeface="Arial" panose="020B0604020202020204" pitchFamily="34" charset="0"/>
              </a:rPr>
              <a:t> </a:t>
            </a:r>
            <a:r>
              <a:rPr lang="es-MX" sz="1600" b="1" dirty="0">
                <a:latin typeface="Morn Thin" panose="00000200000000000000"/>
                <a:cs typeface="Arial" panose="020B0604020202020204" pitchFamily="34" charset="0"/>
              </a:rPr>
              <a:t>APLICADOS</a:t>
            </a:r>
            <a:endParaRPr lang="en-US" sz="1600" b="1" dirty="0">
              <a:latin typeface="Morn Thin" panose="00000200000000000000"/>
              <a:cs typeface="Arial" panose="020B0604020202020204" pitchFamily="34" charset="0"/>
            </a:endParaRPr>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a:off x="5789351" y="4885192"/>
            <a:ext cx="3417402" cy="338554"/>
          </a:xfrm>
          <a:prstGeom prst="rect">
            <a:avLst/>
          </a:prstGeom>
          <a:noFill/>
        </p:spPr>
        <p:txBody>
          <a:bodyPr wrap="square" rtlCol="0">
            <a:spAutoFit/>
          </a:bodyPr>
          <a:lstStyle/>
          <a:p>
            <a:r>
              <a:rPr lang="es-MX" sz="1600" b="1" dirty="0">
                <a:latin typeface="Morn Thin" panose="00000200000000000000"/>
                <a:cs typeface="Arial" panose="020B0604020202020204" pitchFamily="34" charset="0"/>
              </a:rPr>
              <a:t>CONCLUSIONES</a:t>
            </a:r>
            <a:endParaRPr lang="en-US" sz="1600" b="1" dirty="0">
              <a:latin typeface="Morn Thin" panose="00000200000000000000"/>
              <a:cs typeface="Arial" panose="020B0604020202020204" pitchFamily="34" charset="0"/>
            </a:endParaRPr>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199588" y="1837218"/>
            <a:ext cx="2714805" cy="369332"/>
          </a:xfrm>
          <a:prstGeom prst="rect">
            <a:avLst/>
          </a:prstGeom>
          <a:noFill/>
        </p:spPr>
        <p:txBody>
          <a:bodyPr wrap="square" rtlCol="0">
            <a:spAutoFit/>
          </a:bodyPr>
          <a:lstStyle/>
          <a:p>
            <a:r>
              <a:rPr lang="es-MX" b="1" dirty="0" smtClean="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371476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329292" y="218518"/>
            <a:ext cx="8349521" cy="584775"/>
          </a:xfrm>
          <a:prstGeom prst="rect">
            <a:avLst/>
          </a:prstGeom>
          <a:noFill/>
        </p:spPr>
        <p:txBody>
          <a:bodyPr wrap="square" rtlCol="0">
            <a:spAutoFit/>
          </a:bodyPr>
          <a:lstStyle/>
          <a:p>
            <a:pPr lvl="0" algn="ctr">
              <a:buClr>
                <a:srgbClr val="000000"/>
              </a:buClr>
              <a:buSzPts val="4000"/>
            </a:pPr>
            <a:r>
              <a:rPr lang="es-MX" sz="3200" b="1" dirty="0">
                <a:solidFill>
                  <a:srgbClr val="123258"/>
                </a:solidFill>
                <a:latin typeface="Morn Thin"/>
                <a:ea typeface="Arial"/>
                <a:cs typeface="Arial"/>
                <a:sym typeface="Arial"/>
              </a:rPr>
              <a:t>VALOR A LA ORGANIZACIÓN</a:t>
            </a:r>
            <a:endParaRPr lang="es-MX" sz="3200" b="1" dirty="0">
              <a:solidFill>
                <a:srgbClr val="123258"/>
              </a:solidFill>
              <a:latin typeface="Morn Thin"/>
              <a:ea typeface="Arial"/>
              <a:cs typeface="Arial"/>
              <a:sym typeface="Arial"/>
            </a:endParaRPr>
          </a:p>
        </p:txBody>
      </p:sp>
      <p:sp>
        <p:nvSpPr>
          <p:cNvPr id="7" name="Elipse 6"/>
          <p:cNvSpPr/>
          <p:nvPr/>
        </p:nvSpPr>
        <p:spPr>
          <a:xfrm>
            <a:off x="6677392" y="4681832"/>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416989" y="3881034"/>
            <a:ext cx="1352276" cy="2365829"/>
          </a:xfrm>
          <a:prstGeom prst="rect">
            <a:avLst/>
          </a:prstGeom>
        </p:spPr>
      </p:pic>
      <p:sp>
        <p:nvSpPr>
          <p:cNvPr id="4" name="Rectángulo 3"/>
          <p:cNvSpPr/>
          <p:nvPr/>
        </p:nvSpPr>
        <p:spPr>
          <a:xfrm>
            <a:off x="1803960" y="1646342"/>
            <a:ext cx="7219290" cy="1631216"/>
          </a:xfrm>
          <a:prstGeom prst="rect">
            <a:avLst/>
          </a:prstGeom>
        </p:spPr>
        <p:txBody>
          <a:bodyPr wrap="square">
            <a:spAutoFit/>
          </a:bodyPr>
          <a:lstStyle/>
          <a:p>
            <a:pPr lvl="0" algn="just">
              <a:buClr>
                <a:srgbClr val="000000"/>
              </a:buClr>
              <a:buSzPts val="1800"/>
            </a:pPr>
            <a:r>
              <a:rPr lang="es-MX" sz="2000" b="1" dirty="0">
                <a:solidFill>
                  <a:srgbClr val="002060"/>
                </a:solidFill>
                <a:latin typeface="Morn Thin"/>
                <a:ea typeface="Arial"/>
                <a:cs typeface="Arial"/>
                <a:sym typeface="Arial"/>
              </a:rPr>
              <a:t>Valor a las personas:</a:t>
            </a:r>
            <a:r>
              <a:rPr lang="es-MX" sz="2000" dirty="0">
                <a:solidFill>
                  <a:srgbClr val="002060"/>
                </a:solidFill>
                <a:latin typeface="Morn Thin"/>
                <a:ea typeface="Arial"/>
                <a:cs typeface="Arial"/>
                <a:sym typeface="Arial"/>
              </a:rPr>
              <a:t> mayor satisfacción laboral, aumento de la creatividad, mejor aprovechamiento de los recursos, más motivación, espíritu de equipo e inspiración, entre otros</a:t>
            </a:r>
            <a:endParaRPr lang="es-MX" sz="2000" dirty="0">
              <a:solidFill>
                <a:srgbClr val="002060"/>
              </a:solidFill>
              <a:latin typeface="Morn Thin"/>
              <a:ea typeface="Arial"/>
              <a:cs typeface="Arial"/>
              <a:sym typeface="Arial"/>
            </a:endParaRPr>
          </a:p>
        </p:txBody>
      </p:sp>
      <p:sp>
        <p:nvSpPr>
          <p:cNvPr id="5" name="Rectángulo 4"/>
          <p:cNvSpPr/>
          <p:nvPr/>
        </p:nvSpPr>
        <p:spPr>
          <a:xfrm>
            <a:off x="238412" y="3889420"/>
            <a:ext cx="6048376" cy="2246769"/>
          </a:xfrm>
          <a:prstGeom prst="rect">
            <a:avLst/>
          </a:prstGeom>
        </p:spPr>
        <p:txBody>
          <a:bodyPr wrap="square">
            <a:spAutoFit/>
          </a:bodyPr>
          <a:lstStyle/>
          <a:p>
            <a:pPr lvl="0" algn="just">
              <a:buClr>
                <a:srgbClr val="000000"/>
              </a:buClr>
              <a:buSzPts val="1800"/>
            </a:pPr>
            <a:r>
              <a:rPr lang="es-MX" sz="2000" b="1" dirty="0">
                <a:solidFill>
                  <a:srgbClr val="002060"/>
                </a:solidFill>
                <a:latin typeface="Morn Thin"/>
                <a:ea typeface="Arial"/>
                <a:cs typeface="Arial"/>
                <a:sym typeface="Arial"/>
              </a:rPr>
              <a:t>Valor desde el punto de vista económico</a:t>
            </a:r>
            <a:r>
              <a:rPr lang="es-MX" sz="2000" dirty="0">
                <a:solidFill>
                  <a:srgbClr val="002060"/>
                </a:solidFill>
                <a:latin typeface="Morn Thin"/>
                <a:ea typeface="Arial"/>
                <a:cs typeface="Arial"/>
                <a:sym typeface="Arial"/>
              </a:rPr>
              <a:t>: ahorro de costes de formación, de reclutamiento, causados por el absentismo y aumento de ganancias debido a un mejor rendimiento y una mayor rentabilidad global.</a:t>
            </a:r>
            <a:endParaRPr lang="es-MX" sz="2000" dirty="0">
              <a:solidFill>
                <a:srgbClr val="002060"/>
              </a:solidFill>
              <a:latin typeface="Morn Thin"/>
              <a:ea typeface="Arial"/>
              <a:cs typeface="Arial"/>
              <a:sym typeface="Arial"/>
            </a:endParaRPr>
          </a:p>
        </p:txBody>
      </p:sp>
    </p:spTree>
    <p:extLst>
      <p:ext uri="{BB962C8B-B14F-4D97-AF65-F5344CB8AC3E}">
        <p14:creationId xmlns:p14="http://schemas.microsoft.com/office/powerpoint/2010/main" val="1949418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29292" y="1173452"/>
            <a:ext cx="8349521" cy="1938992"/>
          </a:xfrm>
          <a:prstGeom prst="rect">
            <a:avLst/>
          </a:prstGeom>
          <a:noFill/>
        </p:spPr>
        <p:txBody>
          <a:bodyPr wrap="square" rtlCol="0">
            <a:spAutoFit/>
          </a:bodyPr>
          <a:lstStyle/>
          <a:p>
            <a:pPr lvl="0" algn="just">
              <a:buClr>
                <a:srgbClr val="000000"/>
              </a:buClr>
              <a:buSzPts val="1800"/>
            </a:pPr>
            <a:r>
              <a:rPr lang="es-MX" sz="2400" b="1" dirty="0">
                <a:solidFill>
                  <a:srgbClr val="002060"/>
                </a:solidFill>
                <a:latin typeface="Morn Thin"/>
                <a:ea typeface="Arial"/>
                <a:cs typeface="Arial"/>
                <a:sym typeface="Arial"/>
              </a:rPr>
              <a:t>Valor añadido al negocio:</a:t>
            </a:r>
            <a:r>
              <a:rPr lang="es-MX" sz="2400" dirty="0">
                <a:solidFill>
                  <a:srgbClr val="002060"/>
                </a:solidFill>
                <a:latin typeface="Morn Thin"/>
                <a:ea typeface="Arial"/>
                <a:cs typeface="Arial"/>
                <a:sym typeface="Arial"/>
              </a:rPr>
              <a:t> incremento de la eficiencia, mayor precisión estratégica, reducción del riesgo y mejora de la capacidad de empresa.</a:t>
            </a:r>
          </a:p>
          <a:p>
            <a:pPr algn="just"/>
            <a:endParaRPr lang="es-MX" sz="2400" b="1" dirty="0">
              <a:solidFill>
                <a:srgbClr val="002060"/>
              </a:solidFill>
              <a:latin typeface="Morn Thin"/>
            </a:endParaRPr>
          </a:p>
        </p:txBody>
      </p:sp>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329292" y="218518"/>
            <a:ext cx="8349521" cy="584775"/>
          </a:xfrm>
          <a:prstGeom prst="rect">
            <a:avLst/>
          </a:prstGeom>
          <a:noFill/>
        </p:spPr>
        <p:txBody>
          <a:bodyPr wrap="square" rtlCol="0">
            <a:spAutoFit/>
          </a:bodyPr>
          <a:lstStyle/>
          <a:p>
            <a:pPr lvl="0" algn="ctr">
              <a:buClr>
                <a:srgbClr val="000000"/>
              </a:buClr>
              <a:buSzPts val="4000"/>
            </a:pPr>
            <a:r>
              <a:rPr lang="es-MX" sz="3200" b="1" dirty="0">
                <a:solidFill>
                  <a:srgbClr val="123258"/>
                </a:solidFill>
                <a:latin typeface="Arial"/>
                <a:ea typeface="Arial"/>
                <a:cs typeface="Arial"/>
                <a:sym typeface="Arial"/>
              </a:rPr>
              <a:t>VALOR A LA ORGANIZACIÓN</a:t>
            </a:r>
            <a:endParaRPr lang="es-MX" sz="3200" b="1" dirty="0">
              <a:solidFill>
                <a:srgbClr val="123258"/>
              </a:solidFill>
              <a:latin typeface="Arial"/>
              <a:ea typeface="Arial"/>
              <a:cs typeface="Arial"/>
              <a:sym typeface="Arial"/>
            </a:endParaRPr>
          </a:p>
        </p:txBody>
      </p:sp>
      <p:sp>
        <p:nvSpPr>
          <p:cNvPr id="7" name="Elipse 6"/>
          <p:cNvSpPr/>
          <p:nvPr/>
        </p:nvSpPr>
        <p:spPr>
          <a:xfrm>
            <a:off x="7487016" y="565602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691309" y="5060761"/>
            <a:ext cx="1352276" cy="2365829"/>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028" y="3112444"/>
            <a:ext cx="4740048" cy="3657523"/>
          </a:xfrm>
          <a:prstGeom prst="rect">
            <a:avLst/>
          </a:prstGeom>
        </p:spPr>
      </p:pic>
    </p:spTree>
    <p:extLst>
      <p:ext uri="{BB962C8B-B14F-4D97-AF65-F5344CB8AC3E}">
        <p14:creationId xmlns:p14="http://schemas.microsoft.com/office/powerpoint/2010/main" val="2231587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329292" y="516845"/>
            <a:ext cx="8349521" cy="830997"/>
          </a:xfrm>
          <a:prstGeom prst="rect">
            <a:avLst/>
          </a:prstGeom>
          <a:noFill/>
        </p:spPr>
        <p:txBody>
          <a:bodyPr wrap="square" rtlCol="0">
            <a:spAutoFit/>
          </a:bodyPr>
          <a:lstStyle/>
          <a:p>
            <a:pPr lvl="0" algn="ctr"/>
            <a:r>
              <a:rPr lang="es-MX" sz="2400" b="1" dirty="0">
                <a:solidFill>
                  <a:srgbClr val="123258"/>
                </a:solidFill>
                <a:latin typeface="Morn Thin"/>
                <a:ea typeface="Arial"/>
                <a:cs typeface="Arial"/>
                <a:sym typeface="Arial"/>
              </a:rPr>
              <a:t>BENEFICIOS DE LA </a:t>
            </a:r>
            <a:r>
              <a:rPr lang="es-MX" sz="2400" b="1" dirty="0">
                <a:solidFill>
                  <a:srgbClr val="123258"/>
                </a:solidFill>
                <a:latin typeface="Morn Thin"/>
              </a:rPr>
              <a:t>GESTIÓN</a:t>
            </a:r>
            <a:endParaRPr lang="es-MX" sz="2400" b="1" dirty="0">
              <a:solidFill>
                <a:srgbClr val="123258"/>
              </a:solidFill>
              <a:latin typeface="Morn Thin"/>
              <a:ea typeface="Arial"/>
              <a:cs typeface="Arial"/>
              <a:sym typeface="Arial"/>
            </a:endParaRPr>
          </a:p>
          <a:p>
            <a:pPr algn="ctr"/>
            <a:endParaRPr lang="en-US" sz="2400" b="1" dirty="0">
              <a:solidFill>
                <a:srgbClr val="002060"/>
              </a:solidFill>
              <a:latin typeface="+mj-lt"/>
            </a:endParaRPr>
          </a:p>
        </p:txBody>
      </p:sp>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28443" y="3756111"/>
            <a:ext cx="1352276" cy="2365829"/>
          </a:xfrm>
          <a:prstGeom prst="rect">
            <a:avLst/>
          </a:prstGeom>
        </p:spPr>
      </p:pic>
      <p:sp>
        <p:nvSpPr>
          <p:cNvPr id="4" name="Rectángulo 3"/>
          <p:cNvSpPr/>
          <p:nvPr/>
        </p:nvSpPr>
        <p:spPr>
          <a:xfrm>
            <a:off x="329292" y="1177625"/>
            <a:ext cx="5352247" cy="3170099"/>
          </a:xfrm>
          <a:prstGeom prst="rect">
            <a:avLst/>
          </a:prstGeom>
        </p:spPr>
        <p:txBody>
          <a:bodyPr wrap="square">
            <a:spAutoFit/>
          </a:bodyPr>
          <a:lstStyle/>
          <a:p>
            <a:pPr marL="342900" lvl="0" indent="-342900">
              <a:buClr>
                <a:srgbClr val="002060"/>
              </a:buClr>
              <a:buSzPts val="1800"/>
              <a:buFont typeface="Calibri"/>
              <a:buAutoNum type="arabicPeriod"/>
            </a:pPr>
            <a:r>
              <a:rPr lang="es-MX" sz="2000" dirty="0">
                <a:solidFill>
                  <a:srgbClr val="002060"/>
                </a:solidFill>
                <a:latin typeface="Morn Thin"/>
                <a:ea typeface="Arial"/>
                <a:cs typeface="Arial"/>
                <a:sym typeface="Arial"/>
              </a:rPr>
              <a:t>Branding </a:t>
            </a:r>
            <a:r>
              <a:rPr lang="es-MX" sz="2000" dirty="0" smtClean="0">
                <a:solidFill>
                  <a:srgbClr val="002060"/>
                </a:solidFill>
                <a:latin typeface="Morn Thin"/>
                <a:ea typeface="Arial"/>
                <a:cs typeface="Arial"/>
                <a:sym typeface="Arial"/>
              </a:rPr>
              <a:t>(Marca)</a:t>
            </a:r>
            <a:endParaRPr lang="es-MX" sz="2000" dirty="0">
              <a:solidFill>
                <a:srgbClr val="002060"/>
              </a:solidFill>
              <a:latin typeface="Morn Thin"/>
              <a:ea typeface="Arial"/>
              <a:cs typeface="Arial"/>
              <a:sym typeface="Arial"/>
            </a:endParaRPr>
          </a:p>
          <a:p>
            <a:pPr marL="342900" lvl="0" indent="-342900">
              <a:buClr>
                <a:srgbClr val="002060"/>
              </a:buClr>
              <a:buSzPts val="1800"/>
              <a:buFont typeface="Calibri"/>
              <a:buAutoNum type="arabicPeriod"/>
            </a:pPr>
            <a:r>
              <a:rPr lang="es-MX" sz="2000" dirty="0">
                <a:solidFill>
                  <a:srgbClr val="002060"/>
                </a:solidFill>
                <a:latin typeface="Morn Thin"/>
                <a:ea typeface="Arial"/>
                <a:cs typeface="Arial"/>
                <a:sym typeface="Arial"/>
              </a:rPr>
              <a:t>Ventajas competitivas</a:t>
            </a:r>
            <a:endParaRPr lang="es-MX" sz="1600" dirty="0">
              <a:solidFill>
                <a:srgbClr val="002060"/>
              </a:solidFill>
              <a:latin typeface="Morn Thin"/>
              <a:ea typeface="Arial"/>
              <a:cs typeface="Arial"/>
              <a:sym typeface="Arial"/>
            </a:endParaRPr>
          </a:p>
          <a:p>
            <a:pPr marL="342900" lvl="0" indent="-342900">
              <a:buClr>
                <a:srgbClr val="002060"/>
              </a:buClr>
              <a:buSzPts val="1800"/>
              <a:buFont typeface="Calibri"/>
              <a:buAutoNum type="arabicPeriod"/>
            </a:pPr>
            <a:r>
              <a:rPr lang="es-MX" sz="2000" dirty="0">
                <a:solidFill>
                  <a:srgbClr val="002060"/>
                </a:solidFill>
                <a:latin typeface="Morn Thin"/>
                <a:ea typeface="Arial"/>
                <a:cs typeface="Arial"/>
                <a:sym typeface="Arial"/>
              </a:rPr>
              <a:t>Mejor rendimiento individual y organizacional</a:t>
            </a:r>
            <a:endParaRPr lang="es-MX" sz="1600" dirty="0">
              <a:solidFill>
                <a:srgbClr val="002060"/>
              </a:solidFill>
              <a:latin typeface="Morn Thin"/>
              <a:ea typeface="Arial"/>
              <a:cs typeface="Arial"/>
              <a:sym typeface="Arial"/>
            </a:endParaRPr>
          </a:p>
          <a:p>
            <a:pPr marL="342900" lvl="0" indent="-342900">
              <a:buClr>
                <a:srgbClr val="002060"/>
              </a:buClr>
              <a:buSzPts val="1800"/>
              <a:buFont typeface="Calibri"/>
              <a:buAutoNum type="arabicPeriod"/>
            </a:pPr>
            <a:r>
              <a:rPr lang="es-MX" sz="2000" dirty="0">
                <a:solidFill>
                  <a:srgbClr val="002060"/>
                </a:solidFill>
                <a:latin typeface="Morn Thin"/>
                <a:ea typeface="Arial"/>
                <a:cs typeface="Arial"/>
                <a:sym typeface="Arial"/>
              </a:rPr>
              <a:t>Identificación de las personas con mejores rangos de desempeño </a:t>
            </a:r>
            <a:endParaRPr lang="es-MX" sz="1600" dirty="0">
              <a:solidFill>
                <a:srgbClr val="002060"/>
              </a:solidFill>
              <a:latin typeface="Morn Thin"/>
              <a:ea typeface="Arial"/>
              <a:cs typeface="Arial"/>
              <a:sym typeface="Arial"/>
            </a:endParaRPr>
          </a:p>
          <a:p>
            <a:pPr marL="342900" lvl="0" indent="-342900">
              <a:buClr>
                <a:srgbClr val="002060"/>
              </a:buClr>
              <a:buSzPts val="1800"/>
              <a:buFont typeface="Calibri"/>
              <a:buAutoNum type="arabicPeriod"/>
            </a:pPr>
            <a:r>
              <a:rPr lang="es-MX" sz="2000" dirty="0">
                <a:solidFill>
                  <a:srgbClr val="002060"/>
                </a:solidFill>
                <a:latin typeface="Morn Thin"/>
                <a:ea typeface="Arial"/>
                <a:cs typeface="Arial"/>
                <a:sym typeface="Arial"/>
              </a:rPr>
              <a:t>Mayor efectividad en la retención y atracción del talento</a:t>
            </a:r>
            <a:endParaRPr lang="es-MX" sz="1600" dirty="0">
              <a:solidFill>
                <a:srgbClr val="002060"/>
              </a:solidFill>
              <a:latin typeface="Morn Thin"/>
              <a:ea typeface="Arial"/>
              <a:cs typeface="Arial"/>
              <a:sym typeface="Arial"/>
            </a:endParaRPr>
          </a:p>
          <a:p>
            <a:pPr marL="342900" lvl="0" indent="-342900">
              <a:buClr>
                <a:srgbClr val="002060"/>
              </a:buClr>
              <a:buSzPts val="1800"/>
              <a:buFont typeface="Calibri"/>
              <a:buAutoNum type="arabicPeriod"/>
            </a:pPr>
            <a:r>
              <a:rPr lang="es-MX" sz="2000" dirty="0">
                <a:solidFill>
                  <a:srgbClr val="002060"/>
                </a:solidFill>
                <a:latin typeface="Morn Thin"/>
                <a:ea typeface="Arial"/>
                <a:cs typeface="Arial"/>
                <a:sym typeface="Arial"/>
              </a:rPr>
              <a:t>Disminución de costes:</a:t>
            </a:r>
            <a:r>
              <a:rPr lang="es-MX" dirty="0">
                <a:solidFill>
                  <a:srgbClr val="002060"/>
                </a:solidFill>
                <a:latin typeface="Arial"/>
                <a:ea typeface="Arial"/>
                <a:cs typeface="Arial"/>
                <a:sym typeface="Arial"/>
              </a:rPr>
              <a:t> </a:t>
            </a:r>
            <a:endParaRPr lang="en-US" dirty="0"/>
          </a:p>
        </p:txBody>
      </p:sp>
      <p:pic>
        <p:nvPicPr>
          <p:cNvPr id="8" name="Google Shape;324;p13" descr="Cómo Implantar la Evaluación por Competencias Paso a Paso"/>
          <p:cNvPicPr preferRelativeResize="0"/>
          <p:nvPr/>
        </p:nvPicPr>
        <p:blipFill rotWithShape="1">
          <a:blip r:embed="rId4">
            <a:alphaModFix/>
          </a:blip>
          <a:srcRect/>
          <a:stretch/>
        </p:blipFill>
        <p:spPr>
          <a:xfrm>
            <a:off x="1828800" y="4560086"/>
            <a:ext cx="4242909" cy="1998975"/>
          </a:xfrm>
          <a:prstGeom prst="rect">
            <a:avLst/>
          </a:prstGeom>
          <a:noFill/>
          <a:ln>
            <a:noFill/>
          </a:ln>
        </p:spPr>
      </p:pic>
    </p:spTree>
    <p:extLst>
      <p:ext uri="{BB962C8B-B14F-4D97-AF65-F5344CB8AC3E}">
        <p14:creationId xmlns:p14="http://schemas.microsoft.com/office/powerpoint/2010/main" val="39698600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329292" y="218518"/>
            <a:ext cx="8349521" cy="584775"/>
          </a:xfrm>
          <a:prstGeom prst="rect">
            <a:avLst/>
          </a:prstGeom>
          <a:noFill/>
        </p:spPr>
        <p:txBody>
          <a:bodyPr wrap="square" rtlCol="0">
            <a:spAutoFit/>
          </a:bodyPr>
          <a:lstStyle/>
          <a:p>
            <a:pPr lvl="0" algn="ctr">
              <a:buClr>
                <a:srgbClr val="000000"/>
              </a:buClr>
              <a:buSzPts val="3600"/>
            </a:pPr>
            <a:r>
              <a:rPr lang="es-MX" sz="3200" b="1" dirty="0">
                <a:solidFill>
                  <a:srgbClr val="123258"/>
                </a:solidFill>
                <a:latin typeface="Morn Thin" panose="00000200000000000000"/>
                <a:ea typeface="Arial"/>
                <a:cs typeface="Arial"/>
                <a:sym typeface="Arial"/>
              </a:rPr>
              <a:t>HABILIDADES </a:t>
            </a:r>
            <a:r>
              <a:rPr lang="es-MX" sz="3200" b="1" dirty="0">
                <a:solidFill>
                  <a:srgbClr val="123258"/>
                </a:solidFill>
                <a:latin typeface="Morn Thin" panose="00000200000000000000"/>
              </a:rPr>
              <a:t>MÁS</a:t>
            </a:r>
            <a:r>
              <a:rPr lang="es-MX" sz="3200" b="1" dirty="0">
                <a:solidFill>
                  <a:srgbClr val="123258"/>
                </a:solidFill>
                <a:latin typeface="Morn Thin" panose="00000200000000000000"/>
                <a:ea typeface="Arial"/>
                <a:cs typeface="Arial"/>
                <a:sym typeface="Arial"/>
              </a:rPr>
              <a:t> BUSCADAS</a:t>
            </a:r>
            <a:endParaRPr lang="es-MX" sz="3200" b="1" dirty="0">
              <a:solidFill>
                <a:srgbClr val="123258"/>
              </a:solidFill>
              <a:latin typeface="Morn Thin" panose="00000200000000000000"/>
              <a:ea typeface="Arial"/>
              <a:cs typeface="Arial"/>
              <a:sym typeface="Arial"/>
            </a:endParaRPr>
          </a:p>
        </p:txBody>
      </p:sp>
      <p:sp>
        <p:nvSpPr>
          <p:cNvPr id="7" name="Elipse 6"/>
          <p:cNvSpPr/>
          <p:nvPr/>
        </p:nvSpPr>
        <p:spPr>
          <a:xfrm>
            <a:off x="7487016" y="565602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691309" y="5060761"/>
            <a:ext cx="1352276" cy="2365829"/>
          </a:xfrm>
          <a:prstGeom prst="rect">
            <a:avLst/>
          </a:prstGeom>
        </p:spPr>
      </p:pic>
      <p:sp>
        <p:nvSpPr>
          <p:cNvPr id="8" name="Pentágono 7"/>
          <p:cNvSpPr/>
          <p:nvPr/>
        </p:nvSpPr>
        <p:spPr>
          <a:xfrm>
            <a:off x="738554" y="1441938"/>
            <a:ext cx="2039815" cy="791308"/>
          </a:xfrm>
          <a:prstGeom prst="homePlat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lnSpc>
                <a:spcPct val="90000"/>
              </a:lnSpc>
              <a:buClr>
                <a:schemeClr val="lt1"/>
              </a:buClr>
              <a:buSzPts val="1500"/>
            </a:pPr>
            <a:r>
              <a:rPr lang="es-MX" dirty="0">
                <a:ea typeface="Calibri"/>
                <a:cs typeface="Calibri"/>
                <a:sym typeface="Calibri"/>
              </a:rPr>
              <a:t>Capacidad de </a:t>
            </a:r>
            <a:r>
              <a:rPr lang="es-MX" dirty="0">
                <a:latin typeface="Morn Thin" panose="00000200000000000000"/>
                <a:ea typeface="Calibri"/>
                <a:cs typeface="Calibri"/>
                <a:sym typeface="Calibri"/>
              </a:rPr>
              <a:t>aprendizaje</a:t>
            </a:r>
            <a:endParaRPr lang="es-MX" dirty="0">
              <a:latin typeface="Morn Thin" panose="00000200000000000000"/>
              <a:ea typeface="Calibri"/>
              <a:cs typeface="Calibri"/>
              <a:sym typeface="Calibri"/>
            </a:endParaRPr>
          </a:p>
        </p:txBody>
      </p:sp>
      <p:sp>
        <p:nvSpPr>
          <p:cNvPr id="10" name="Pentágono 9"/>
          <p:cNvSpPr/>
          <p:nvPr/>
        </p:nvSpPr>
        <p:spPr>
          <a:xfrm>
            <a:off x="3484144" y="1441938"/>
            <a:ext cx="2441871" cy="791308"/>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lnSpc>
                <a:spcPct val="90000"/>
              </a:lnSpc>
              <a:buClr>
                <a:schemeClr val="lt1"/>
              </a:buClr>
              <a:buSzPts val="1500"/>
            </a:pPr>
            <a:r>
              <a:rPr lang="es-MX" dirty="0">
                <a:latin typeface="Morn Thin" panose="00000200000000000000"/>
                <a:ea typeface="Calibri"/>
                <a:cs typeface="Calibri"/>
                <a:sym typeface="Calibri"/>
              </a:rPr>
              <a:t>Responsabilidad</a:t>
            </a:r>
            <a:endParaRPr lang="es-MX" dirty="0">
              <a:latin typeface="Morn Thin" panose="00000200000000000000"/>
              <a:ea typeface="Calibri"/>
              <a:cs typeface="Calibri"/>
              <a:sym typeface="Calibri"/>
            </a:endParaRPr>
          </a:p>
        </p:txBody>
      </p:sp>
      <p:sp>
        <p:nvSpPr>
          <p:cNvPr id="11" name="Pentágono 10"/>
          <p:cNvSpPr/>
          <p:nvPr/>
        </p:nvSpPr>
        <p:spPr>
          <a:xfrm>
            <a:off x="6250962" y="3096625"/>
            <a:ext cx="2039815" cy="791308"/>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lnSpc>
                <a:spcPct val="90000"/>
              </a:lnSpc>
              <a:buClr>
                <a:schemeClr val="lt1"/>
              </a:buClr>
              <a:buSzPts val="1500"/>
            </a:pPr>
            <a:r>
              <a:rPr lang="es-MX" dirty="0">
                <a:latin typeface="Morn Thin" panose="00000200000000000000"/>
                <a:ea typeface="Calibri"/>
                <a:cs typeface="Calibri"/>
                <a:sym typeface="Calibri"/>
              </a:rPr>
              <a:t>Iniciativa</a:t>
            </a:r>
            <a:endParaRPr lang="es-MX" dirty="0">
              <a:latin typeface="Morn Thin" panose="00000200000000000000"/>
              <a:ea typeface="Calibri"/>
              <a:cs typeface="Calibri"/>
              <a:sym typeface="Calibri"/>
            </a:endParaRPr>
          </a:p>
        </p:txBody>
      </p:sp>
      <p:sp>
        <p:nvSpPr>
          <p:cNvPr id="12" name="Pentágono 11"/>
          <p:cNvSpPr/>
          <p:nvPr/>
        </p:nvSpPr>
        <p:spPr>
          <a:xfrm>
            <a:off x="3494757" y="3096625"/>
            <a:ext cx="2039815" cy="791308"/>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lvl="0" algn="ctr">
              <a:lnSpc>
                <a:spcPct val="90000"/>
              </a:lnSpc>
              <a:buClr>
                <a:schemeClr val="lt1"/>
              </a:buClr>
              <a:buSzPts val="1500"/>
            </a:pPr>
            <a:r>
              <a:rPr lang="es-MX" dirty="0">
                <a:latin typeface="Morn Thin" panose="00000200000000000000"/>
                <a:ea typeface="Calibri"/>
                <a:cs typeface="Calibri"/>
                <a:sym typeface="Calibri"/>
              </a:rPr>
              <a:t>Flexibilidad al cambio</a:t>
            </a:r>
            <a:endParaRPr lang="es-MX" dirty="0">
              <a:latin typeface="Morn Thin" panose="00000200000000000000"/>
              <a:ea typeface="Calibri"/>
              <a:cs typeface="Calibri"/>
              <a:sym typeface="Calibri"/>
            </a:endParaRPr>
          </a:p>
        </p:txBody>
      </p:sp>
      <p:sp>
        <p:nvSpPr>
          <p:cNvPr id="13" name="Pentágono 12"/>
          <p:cNvSpPr/>
          <p:nvPr/>
        </p:nvSpPr>
        <p:spPr>
          <a:xfrm>
            <a:off x="738553" y="3096625"/>
            <a:ext cx="2039815" cy="791308"/>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lnSpc>
                <a:spcPct val="90000"/>
              </a:lnSpc>
              <a:buClr>
                <a:schemeClr val="lt1"/>
              </a:buClr>
              <a:buSzPts val="1500"/>
            </a:pPr>
            <a:r>
              <a:rPr lang="es-MX" dirty="0">
                <a:latin typeface="Morn Thin" panose="00000200000000000000"/>
                <a:ea typeface="Calibri"/>
                <a:cs typeface="Calibri"/>
                <a:sym typeface="Calibri"/>
              </a:rPr>
              <a:t>Trabajo en equipo</a:t>
            </a:r>
            <a:endParaRPr lang="es-MX" dirty="0">
              <a:latin typeface="Morn Thin" panose="00000200000000000000"/>
              <a:ea typeface="Calibri"/>
              <a:cs typeface="Calibri"/>
              <a:sym typeface="Calibri"/>
            </a:endParaRPr>
          </a:p>
        </p:txBody>
      </p:sp>
      <p:sp>
        <p:nvSpPr>
          <p:cNvPr id="14" name="Pentágono 13"/>
          <p:cNvSpPr/>
          <p:nvPr/>
        </p:nvSpPr>
        <p:spPr>
          <a:xfrm>
            <a:off x="6250962" y="1379579"/>
            <a:ext cx="2039815" cy="791308"/>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lvl="0" algn="ctr">
              <a:lnSpc>
                <a:spcPct val="90000"/>
              </a:lnSpc>
              <a:buClr>
                <a:schemeClr val="lt1"/>
              </a:buClr>
              <a:buSzPts val="1500"/>
            </a:pPr>
            <a:r>
              <a:rPr lang="es-MX">
                <a:latin typeface="Morn Thin" panose="00000200000000000000"/>
                <a:ea typeface="Calibri"/>
                <a:cs typeface="Calibri"/>
                <a:sym typeface="Calibri"/>
              </a:rPr>
              <a:t>Comunicación</a:t>
            </a:r>
            <a:endParaRPr lang="es-MX" dirty="0">
              <a:latin typeface="Morn Thin" panose="00000200000000000000"/>
              <a:ea typeface="Calibri"/>
              <a:cs typeface="Calibri"/>
              <a:sym typeface="Calibri"/>
            </a:endParaRPr>
          </a:p>
        </p:txBody>
      </p:sp>
      <p:sp>
        <p:nvSpPr>
          <p:cNvPr id="15" name="Pentágono 14"/>
          <p:cNvSpPr/>
          <p:nvPr/>
        </p:nvSpPr>
        <p:spPr>
          <a:xfrm>
            <a:off x="791305" y="4751312"/>
            <a:ext cx="2039815" cy="791308"/>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lnSpc>
                <a:spcPct val="90000"/>
              </a:lnSpc>
              <a:buClr>
                <a:schemeClr val="lt1"/>
              </a:buClr>
              <a:buSzPts val="1500"/>
            </a:pPr>
            <a:r>
              <a:rPr lang="es-MX" dirty="0">
                <a:latin typeface="Morn Thin" panose="00000200000000000000"/>
                <a:ea typeface="Calibri"/>
                <a:cs typeface="Calibri"/>
                <a:sym typeface="Calibri"/>
              </a:rPr>
              <a:t>Toma de decisiones</a:t>
            </a:r>
            <a:endParaRPr lang="es-MX" dirty="0">
              <a:latin typeface="Morn Thin" panose="00000200000000000000"/>
              <a:ea typeface="Calibri"/>
              <a:cs typeface="Calibri"/>
              <a:sym typeface="Calibri"/>
            </a:endParaRPr>
          </a:p>
        </p:txBody>
      </p:sp>
      <p:sp>
        <p:nvSpPr>
          <p:cNvPr id="16" name="Pentágono 15"/>
          <p:cNvSpPr/>
          <p:nvPr/>
        </p:nvSpPr>
        <p:spPr>
          <a:xfrm>
            <a:off x="3494757" y="4751312"/>
            <a:ext cx="2039815" cy="791308"/>
          </a:xfrm>
          <a:prstGeom prst="homePlat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lnSpc>
                <a:spcPct val="90000"/>
              </a:lnSpc>
              <a:buClr>
                <a:schemeClr val="lt1"/>
              </a:buClr>
              <a:buSzPts val="1500"/>
            </a:pPr>
            <a:r>
              <a:rPr lang="es-MX" dirty="0">
                <a:latin typeface="Morn Thin" panose="00000200000000000000"/>
                <a:ea typeface="Calibri"/>
                <a:cs typeface="Calibri"/>
                <a:sym typeface="Calibri"/>
              </a:rPr>
              <a:t>Creatividad e innovación</a:t>
            </a:r>
          </a:p>
          <a:p>
            <a:pPr lvl="0" algn="ctr">
              <a:lnSpc>
                <a:spcPct val="90000"/>
              </a:lnSpc>
              <a:buClr>
                <a:schemeClr val="lt1"/>
              </a:buClr>
              <a:buSzPts val="1500"/>
            </a:pPr>
            <a:endParaRPr lang="es-MX" dirty="0">
              <a:latin typeface="Morn Thin" panose="00000200000000000000"/>
              <a:ea typeface="Calibri"/>
              <a:cs typeface="Calibri"/>
              <a:sym typeface="Calibri"/>
            </a:endParaRPr>
          </a:p>
        </p:txBody>
      </p:sp>
      <p:sp>
        <p:nvSpPr>
          <p:cNvPr id="17" name="Pentágono 16"/>
          <p:cNvSpPr/>
          <p:nvPr/>
        </p:nvSpPr>
        <p:spPr>
          <a:xfrm>
            <a:off x="6294561" y="4813671"/>
            <a:ext cx="2039815" cy="791308"/>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r>
              <a:rPr lang="en-US">
                <a:latin typeface="Morn Thin" panose="00000200000000000000"/>
              </a:rPr>
              <a:t>Proactividad</a:t>
            </a:r>
          </a:p>
        </p:txBody>
      </p:sp>
    </p:spTree>
    <p:extLst>
      <p:ext uri="{BB962C8B-B14F-4D97-AF65-F5344CB8AC3E}">
        <p14:creationId xmlns:p14="http://schemas.microsoft.com/office/powerpoint/2010/main" val="122066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329292" y="218518"/>
            <a:ext cx="8349521" cy="584775"/>
          </a:xfrm>
          <a:prstGeom prst="rect">
            <a:avLst/>
          </a:prstGeom>
          <a:noFill/>
        </p:spPr>
        <p:txBody>
          <a:bodyPr wrap="square" rtlCol="0">
            <a:spAutoFit/>
          </a:bodyPr>
          <a:lstStyle/>
          <a:p>
            <a:pPr lvl="0" algn="ctr">
              <a:buClr>
                <a:srgbClr val="000000"/>
              </a:buClr>
              <a:buSzPts val="4000"/>
            </a:pPr>
            <a:r>
              <a:rPr lang="es-MX" sz="3200" b="1" dirty="0">
                <a:solidFill>
                  <a:srgbClr val="123258"/>
                </a:solidFill>
                <a:latin typeface="Morn Thin"/>
                <a:ea typeface="Arial"/>
                <a:cs typeface="Arial"/>
                <a:sym typeface="Arial"/>
              </a:rPr>
              <a:t>DESEMPEÑO LABORAL</a:t>
            </a:r>
            <a:endParaRPr lang="es-MX" sz="3200" b="1" dirty="0">
              <a:solidFill>
                <a:srgbClr val="123258"/>
              </a:solidFill>
              <a:latin typeface="Morn Thin"/>
              <a:ea typeface="Arial"/>
              <a:cs typeface="Arial"/>
              <a:sym typeface="Arial"/>
            </a:endParaRPr>
          </a:p>
        </p:txBody>
      </p:sp>
      <p:sp>
        <p:nvSpPr>
          <p:cNvPr id="7" name="Elipse 6"/>
          <p:cNvSpPr/>
          <p:nvPr/>
        </p:nvSpPr>
        <p:spPr>
          <a:xfrm>
            <a:off x="7021829" y="5234038"/>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83;p44"/>
          <p:cNvSpPr/>
          <p:nvPr/>
        </p:nvSpPr>
        <p:spPr>
          <a:xfrm>
            <a:off x="1066800" y="1219200"/>
            <a:ext cx="2590800" cy="762000"/>
          </a:xfrm>
          <a:prstGeom prst="roundRect">
            <a:avLst>
              <a:gd name="adj" fmla="val 16667"/>
            </a:avLst>
          </a:prstGeom>
          <a:solidFill>
            <a:schemeClr val="lt1"/>
          </a:solidFill>
          <a:ln w="38100" cap="flat" cmpd="dbl">
            <a:solidFill>
              <a:srgbClr val="339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1" i="0" u="none" strike="noStrike" cap="none" dirty="0">
                <a:solidFill>
                  <a:srgbClr val="000000"/>
                </a:solidFill>
                <a:latin typeface="Morn Thin"/>
                <a:ea typeface="Tahoma"/>
                <a:cs typeface="Tahoma"/>
                <a:sym typeface="Tahoma"/>
              </a:rPr>
              <a:t>Competencia </a:t>
            </a:r>
            <a:endParaRPr dirty="0">
              <a:latin typeface="Morn Thin"/>
            </a:endParaRPr>
          </a:p>
          <a:p>
            <a:pPr marL="0" marR="0" lvl="0" indent="0" algn="ctr" rtl="0">
              <a:lnSpc>
                <a:spcPct val="100000"/>
              </a:lnSpc>
              <a:spcBef>
                <a:spcPts val="0"/>
              </a:spcBef>
              <a:spcAft>
                <a:spcPts val="0"/>
              </a:spcAft>
              <a:buNone/>
            </a:pPr>
            <a:r>
              <a:rPr lang="es-MX" sz="1400" b="1" i="0" u="none" strike="noStrike" cap="none" dirty="0">
                <a:solidFill>
                  <a:srgbClr val="000000"/>
                </a:solidFill>
                <a:latin typeface="Morn Thin"/>
                <a:ea typeface="Tahoma"/>
                <a:cs typeface="Tahoma"/>
                <a:sym typeface="Tahoma"/>
              </a:rPr>
              <a:t>técnica</a:t>
            </a:r>
            <a:endParaRPr sz="1400" b="1" i="0" u="none" strike="noStrike" cap="none" dirty="0">
              <a:solidFill>
                <a:srgbClr val="000000"/>
              </a:solidFill>
              <a:latin typeface="Morn Thin"/>
              <a:ea typeface="Tahoma"/>
              <a:cs typeface="Tahoma"/>
              <a:sym typeface="Tahoma"/>
            </a:endParaRPr>
          </a:p>
        </p:txBody>
      </p:sp>
      <p:sp>
        <p:nvSpPr>
          <p:cNvPr id="11" name="Google Shape;384;p44"/>
          <p:cNvSpPr/>
          <p:nvPr/>
        </p:nvSpPr>
        <p:spPr>
          <a:xfrm>
            <a:off x="1143000" y="2667000"/>
            <a:ext cx="2590800" cy="762000"/>
          </a:xfrm>
          <a:prstGeom prst="roundRect">
            <a:avLst>
              <a:gd name="adj" fmla="val 16667"/>
            </a:avLst>
          </a:prstGeom>
          <a:solidFill>
            <a:schemeClr val="lt1"/>
          </a:solidFill>
          <a:ln w="38100" cap="flat" cmpd="dbl">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1" i="0" u="none" strike="noStrike" cap="none" dirty="0">
                <a:solidFill>
                  <a:srgbClr val="000000"/>
                </a:solidFill>
                <a:latin typeface="Morn Thin"/>
                <a:ea typeface="Tahoma"/>
                <a:cs typeface="Tahoma"/>
                <a:sym typeface="Tahoma"/>
              </a:rPr>
              <a:t>Motivación</a:t>
            </a:r>
            <a:endParaRPr sz="1400" b="1" i="0" u="none" strike="noStrike" cap="none" dirty="0">
              <a:solidFill>
                <a:srgbClr val="000000"/>
              </a:solidFill>
              <a:latin typeface="Morn Thin"/>
              <a:ea typeface="Tahoma"/>
              <a:cs typeface="Tahoma"/>
              <a:sym typeface="Tahoma"/>
            </a:endParaRPr>
          </a:p>
        </p:txBody>
      </p:sp>
      <p:sp>
        <p:nvSpPr>
          <p:cNvPr id="20" name="Google Shape;391;p44"/>
          <p:cNvSpPr/>
          <p:nvPr/>
        </p:nvSpPr>
        <p:spPr>
          <a:xfrm>
            <a:off x="6316612" y="3859225"/>
            <a:ext cx="2827388" cy="1146175"/>
          </a:xfrm>
          <a:prstGeom prst="leftArrowCallout">
            <a:avLst>
              <a:gd name="adj1" fmla="val 25000"/>
              <a:gd name="adj2" fmla="val 25000"/>
              <a:gd name="adj3" fmla="val 35457"/>
              <a:gd name="adj4" fmla="val 78718"/>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800" b="1" i="0" u="none" strike="noStrike" cap="none" dirty="0">
                <a:solidFill>
                  <a:srgbClr val="000000"/>
                </a:solidFill>
                <a:latin typeface="Morn Thin"/>
                <a:ea typeface="Tahoma"/>
                <a:cs typeface="Tahoma"/>
                <a:sym typeface="Tahoma"/>
              </a:rPr>
              <a:t>Equipamiento</a:t>
            </a:r>
            <a:endParaRPr dirty="0">
              <a:latin typeface="Morn Thin"/>
            </a:endParaRPr>
          </a:p>
          <a:p>
            <a:pPr marL="0" marR="0" lvl="0" indent="0" algn="ctr" rtl="0">
              <a:lnSpc>
                <a:spcPct val="100000"/>
              </a:lnSpc>
              <a:spcBef>
                <a:spcPts val="0"/>
              </a:spcBef>
              <a:spcAft>
                <a:spcPts val="0"/>
              </a:spcAft>
              <a:buNone/>
            </a:pPr>
            <a:r>
              <a:rPr lang="es-MX" sz="1800" b="1" i="0" u="none" strike="noStrike" cap="none" dirty="0" err="1">
                <a:solidFill>
                  <a:srgbClr val="000000"/>
                </a:solidFill>
                <a:latin typeface="Morn Thin"/>
                <a:ea typeface="Tahoma"/>
                <a:cs typeface="Tahoma"/>
                <a:sym typeface="Tahoma"/>
              </a:rPr>
              <a:t>Sist</a:t>
            </a:r>
            <a:r>
              <a:rPr lang="es-MX" sz="1800" b="1" i="0" u="none" strike="noStrike" cap="none" dirty="0">
                <a:solidFill>
                  <a:srgbClr val="000000"/>
                </a:solidFill>
                <a:latin typeface="Morn Thin"/>
                <a:ea typeface="Tahoma"/>
                <a:cs typeface="Tahoma"/>
                <a:sym typeface="Tahoma"/>
              </a:rPr>
              <a:t>. Apoyo</a:t>
            </a:r>
            <a:endParaRPr dirty="0">
              <a:latin typeface="Morn Thin"/>
            </a:endParaRPr>
          </a:p>
          <a:p>
            <a:pPr marL="0" marR="0" lvl="0" indent="0" algn="ctr" rtl="0">
              <a:lnSpc>
                <a:spcPct val="100000"/>
              </a:lnSpc>
              <a:spcBef>
                <a:spcPts val="0"/>
              </a:spcBef>
              <a:spcAft>
                <a:spcPts val="0"/>
              </a:spcAft>
              <a:buNone/>
            </a:pPr>
            <a:r>
              <a:rPr lang="es-MX" sz="1800" b="1" i="0" u="none" strike="noStrike" cap="none" dirty="0">
                <a:solidFill>
                  <a:srgbClr val="000000"/>
                </a:solidFill>
                <a:latin typeface="Morn Thin"/>
                <a:ea typeface="Tahoma"/>
                <a:cs typeface="Tahoma"/>
                <a:sym typeface="Tahoma"/>
              </a:rPr>
              <a:t>Cultura org.</a:t>
            </a:r>
            <a:endParaRPr sz="1800" b="1" i="0" u="none" strike="noStrike" cap="none" dirty="0">
              <a:solidFill>
                <a:srgbClr val="000000"/>
              </a:solidFill>
              <a:latin typeface="Morn Thin"/>
              <a:ea typeface="Tahoma"/>
              <a:cs typeface="Tahoma"/>
              <a:sym typeface="Tahoma"/>
            </a:endParaRPr>
          </a:p>
        </p:txBody>
      </p:sp>
      <p:sp>
        <p:nvSpPr>
          <p:cNvPr id="12" name="Google Shape;385;p44"/>
          <p:cNvSpPr/>
          <p:nvPr/>
        </p:nvSpPr>
        <p:spPr>
          <a:xfrm>
            <a:off x="1116013" y="3933825"/>
            <a:ext cx="2590800" cy="762000"/>
          </a:xfrm>
          <a:prstGeom prst="roundRect">
            <a:avLst>
              <a:gd name="adj" fmla="val 16667"/>
            </a:avLst>
          </a:prstGeom>
          <a:solidFill>
            <a:schemeClr val="lt1"/>
          </a:solidFill>
          <a:ln w="38100" cap="flat" cmpd="dbl">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1" i="0" u="none" strike="noStrike" cap="none" dirty="0">
                <a:solidFill>
                  <a:srgbClr val="000000"/>
                </a:solidFill>
                <a:latin typeface="Morn Thin"/>
                <a:ea typeface="Tahoma"/>
                <a:cs typeface="Tahoma"/>
                <a:sym typeface="Tahoma"/>
              </a:rPr>
              <a:t>Obstáculos</a:t>
            </a:r>
            <a:endParaRPr sz="1400" b="1" i="0" u="none" strike="noStrike" cap="none" dirty="0">
              <a:solidFill>
                <a:srgbClr val="000000"/>
              </a:solidFill>
              <a:latin typeface="Morn Thin"/>
              <a:ea typeface="Tahoma"/>
              <a:cs typeface="Tahoma"/>
              <a:sym typeface="Tahoma"/>
            </a:endParaRPr>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7021829" y="4426868"/>
            <a:ext cx="1352276" cy="2365829"/>
          </a:xfrm>
          <a:prstGeom prst="rect">
            <a:avLst/>
          </a:prstGeom>
        </p:spPr>
      </p:pic>
      <p:sp>
        <p:nvSpPr>
          <p:cNvPr id="13" name="Google Shape;387;p44"/>
          <p:cNvSpPr/>
          <p:nvPr/>
        </p:nvSpPr>
        <p:spPr>
          <a:xfrm>
            <a:off x="1143000" y="5287525"/>
            <a:ext cx="2590800" cy="762000"/>
          </a:xfrm>
          <a:prstGeom prst="roundRect">
            <a:avLst>
              <a:gd name="adj" fmla="val 16667"/>
            </a:avLst>
          </a:prstGeom>
          <a:solidFill>
            <a:schemeClr val="lt1"/>
          </a:solidFill>
          <a:ln w="38100" cap="flat" cmpd="dbl">
            <a:solidFill>
              <a:srgbClr val="3399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1" i="0" u="none" strike="noStrike" cap="none" dirty="0">
                <a:solidFill>
                  <a:srgbClr val="000000"/>
                </a:solidFill>
                <a:latin typeface="Morn Thin"/>
                <a:ea typeface="Tahoma"/>
                <a:cs typeface="Tahoma"/>
                <a:sym typeface="Tahoma"/>
              </a:rPr>
              <a:t>Rendimiento</a:t>
            </a:r>
            <a:endParaRPr dirty="0">
              <a:latin typeface="Morn Thin"/>
            </a:endParaRPr>
          </a:p>
          <a:p>
            <a:pPr marL="0" marR="0" lvl="0" indent="0" algn="ctr" rtl="0">
              <a:lnSpc>
                <a:spcPct val="100000"/>
              </a:lnSpc>
              <a:spcBef>
                <a:spcPts val="0"/>
              </a:spcBef>
              <a:spcAft>
                <a:spcPts val="0"/>
              </a:spcAft>
              <a:buNone/>
            </a:pPr>
            <a:r>
              <a:rPr lang="es-MX" sz="1400" b="1" i="0" u="none" strike="noStrike" cap="none" dirty="0">
                <a:solidFill>
                  <a:srgbClr val="000000"/>
                </a:solidFill>
                <a:latin typeface="Morn Thin"/>
                <a:ea typeface="Tahoma"/>
                <a:cs typeface="Tahoma"/>
                <a:sym typeface="Tahoma"/>
              </a:rPr>
              <a:t>real</a:t>
            </a:r>
            <a:endParaRPr sz="1400" b="1" i="0" u="none" strike="noStrike" cap="none" dirty="0">
              <a:solidFill>
                <a:srgbClr val="000000"/>
              </a:solidFill>
              <a:latin typeface="Morn Thin"/>
              <a:ea typeface="Tahoma"/>
              <a:cs typeface="Tahoma"/>
              <a:sym typeface="Tahoma"/>
            </a:endParaRPr>
          </a:p>
        </p:txBody>
      </p:sp>
      <p:sp>
        <p:nvSpPr>
          <p:cNvPr id="14" name="Google Shape;386;p44"/>
          <p:cNvSpPr/>
          <p:nvPr/>
        </p:nvSpPr>
        <p:spPr>
          <a:xfrm>
            <a:off x="4267200" y="1219200"/>
            <a:ext cx="1447800" cy="685800"/>
          </a:xfrm>
          <a:prstGeom prst="homePlate">
            <a:avLst>
              <a:gd name="adj" fmla="val 52778"/>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600" b="1" i="0" u="none" strike="noStrike" cap="none" dirty="0">
                <a:solidFill>
                  <a:srgbClr val="000000"/>
                </a:solidFill>
                <a:latin typeface="Morn Thin"/>
                <a:ea typeface="Tahoma"/>
                <a:cs typeface="Tahoma"/>
                <a:sym typeface="Tahoma"/>
              </a:rPr>
              <a:t>¿ Sabe</a:t>
            </a:r>
            <a:endParaRPr sz="1600" dirty="0">
              <a:latin typeface="Morn Thin"/>
            </a:endParaRPr>
          </a:p>
          <a:p>
            <a:pPr marL="0" marR="0" lvl="0" indent="0" algn="ctr" rtl="0">
              <a:lnSpc>
                <a:spcPct val="100000"/>
              </a:lnSpc>
              <a:spcBef>
                <a:spcPts val="0"/>
              </a:spcBef>
              <a:spcAft>
                <a:spcPts val="0"/>
              </a:spcAft>
              <a:buNone/>
            </a:pPr>
            <a:r>
              <a:rPr lang="es-MX" sz="1600" b="1" i="0" u="none" strike="noStrike" cap="none" dirty="0" smtClean="0">
                <a:solidFill>
                  <a:srgbClr val="000000"/>
                </a:solidFill>
                <a:latin typeface="Morn Thin"/>
                <a:ea typeface="Tahoma"/>
                <a:cs typeface="Tahoma"/>
                <a:sym typeface="Tahoma"/>
              </a:rPr>
              <a:t>hacerlo?</a:t>
            </a:r>
            <a:endParaRPr sz="1600" b="1" i="0" u="none" strike="noStrike" cap="none" dirty="0">
              <a:solidFill>
                <a:srgbClr val="000000"/>
              </a:solidFill>
              <a:latin typeface="Morn Thin"/>
              <a:ea typeface="Tahoma"/>
              <a:cs typeface="Tahoma"/>
              <a:sym typeface="Tahoma"/>
            </a:endParaRPr>
          </a:p>
        </p:txBody>
      </p:sp>
      <p:sp>
        <p:nvSpPr>
          <p:cNvPr id="15" name="Google Shape;386;p44"/>
          <p:cNvSpPr/>
          <p:nvPr/>
        </p:nvSpPr>
        <p:spPr>
          <a:xfrm>
            <a:off x="4267200" y="2667000"/>
            <a:ext cx="1447800" cy="685800"/>
          </a:xfrm>
          <a:prstGeom prst="homePlate">
            <a:avLst>
              <a:gd name="adj" fmla="val 52778"/>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600" b="1" i="0" u="none" strike="noStrike" cap="none" dirty="0">
                <a:solidFill>
                  <a:srgbClr val="000000"/>
                </a:solidFill>
                <a:latin typeface="Morn Thin"/>
                <a:ea typeface="Tahoma"/>
                <a:cs typeface="Tahoma"/>
                <a:sym typeface="Tahoma"/>
              </a:rPr>
              <a:t>¿ Sabe</a:t>
            </a:r>
            <a:endParaRPr sz="1600" dirty="0">
              <a:latin typeface="Morn Thin"/>
            </a:endParaRPr>
          </a:p>
          <a:p>
            <a:pPr marL="0" marR="0" lvl="0" indent="0" algn="ctr" rtl="0">
              <a:lnSpc>
                <a:spcPct val="100000"/>
              </a:lnSpc>
              <a:spcBef>
                <a:spcPts val="0"/>
              </a:spcBef>
              <a:spcAft>
                <a:spcPts val="0"/>
              </a:spcAft>
              <a:buNone/>
            </a:pPr>
            <a:r>
              <a:rPr lang="es-MX" sz="1600" b="1" i="0" u="none" strike="noStrike" cap="none" dirty="0" smtClean="0">
                <a:solidFill>
                  <a:srgbClr val="000000"/>
                </a:solidFill>
                <a:latin typeface="Morn Thin"/>
                <a:ea typeface="Tahoma"/>
                <a:cs typeface="Tahoma"/>
                <a:sym typeface="Tahoma"/>
              </a:rPr>
              <a:t>hacerlo</a:t>
            </a:r>
            <a:r>
              <a:rPr lang="es-MX" sz="1800" b="1" i="0" u="none" strike="noStrike" cap="none" dirty="0" smtClean="0">
                <a:solidFill>
                  <a:srgbClr val="000000"/>
                </a:solidFill>
                <a:latin typeface="Tahoma"/>
                <a:ea typeface="Tahoma"/>
                <a:cs typeface="Tahoma"/>
                <a:sym typeface="Tahoma"/>
              </a:rPr>
              <a:t>?</a:t>
            </a:r>
            <a:endParaRPr sz="1800" b="1" i="0" u="none" strike="noStrike" cap="none" dirty="0">
              <a:solidFill>
                <a:srgbClr val="000000"/>
              </a:solidFill>
              <a:latin typeface="Tahoma"/>
              <a:ea typeface="Tahoma"/>
              <a:cs typeface="Tahoma"/>
              <a:sym typeface="Tahoma"/>
            </a:endParaRPr>
          </a:p>
        </p:txBody>
      </p:sp>
      <p:sp>
        <p:nvSpPr>
          <p:cNvPr id="16" name="Google Shape;389;p44"/>
          <p:cNvSpPr/>
          <p:nvPr/>
        </p:nvSpPr>
        <p:spPr>
          <a:xfrm>
            <a:off x="4343400" y="3962400"/>
            <a:ext cx="1447800" cy="685800"/>
          </a:xfrm>
          <a:prstGeom prst="homePlate">
            <a:avLst>
              <a:gd name="adj" fmla="val 52778"/>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600" b="1" i="0" u="none" strike="noStrike" cap="none" dirty="0">
                <a:solidFill>
                  <a:srgbClr val="000000"/>
                </a:solidFill>
                <a:latin typeface="Morn Thin"/>
                <a:ea typeface="Tahoma"/>
                <a:cs typeface="Tahoma"/>
                <a:sym typeface="Tahoma"/>
              </a:rPr>
              <a:t>¿ Puede</a:t>
            </a:r>
            <a:endParaRPr sz="1600" dirty="0">
              <a:latin typeface="Morn Thin"/>
            </a:endParaRPr>
          </a:p>
          <a:p>
            <a:pPr marL="0" marR="0" lvl="0" indent="0" algn="ctr" rtl="0">
              <a:lnSpc>
                <a:spcPct val="100000"/>
              </a:lnSpc>
              <a:spcBef>
                <a:spcPts val="0"/>
              </a:spcBef>
              <a:spcAft>
                <a:spcPts val="0"/>
              </a:spcAft>
              <a:buNone/>
            </a:pPr>
            <a:r>
              <a:rPr lang="es-MX" sz="1600" b="1" i="0" u="none" strike="noStrike" cap="none" dirty="0" smtClean="0">
                <a:solidFill>
                  <a:srgbClr val="000000"/>
                </a:solidFill>
                <a:latin typeface="Morn Thin"/>
                <a:ea typeface="Tahoma"/>
                <a:cs typeface="Tahoma"/>
                <a:sym typeface="Tahoma"/>
              </a:rPr>
              <a:t>hacerlo?</a:t>
            </a:r>
            <a:endParaRPr sz="1600" b="1" i="0" u="none" strike="noStrike" cap="none" dirty="0">
              <a:solidFill>
                <a:srgbClr val="000000"/>
              </a:solidFill>
              <a:latin typeface="Morn Thin"/>
              <a:ea typeface="Tahoma"/>
              <a:cs typeface="Tahoma"/>
              <a:sym typeface="Tahoma"/>
            </a:endParaRPr>
          </a:p>
        </p:txBody>
      </p:sp>
      <p:sp>
        <p:nvSpPr>
          <p:cNvPr id="17" name="Google Shape;390;p44"/>
          <p:cNvSpPr/>
          <p:nvPr/>
        </p:nvSpPr>
        <p:spPr>
          <a:xfrm>
            <a:off x="6461050" y="1049215"/>
            <a:ext cx="2417762" cy="914400"/>
          </a:xfrm>
          <a:prstGeom prst="leftArrowCallout">
            <a:avLst>
              <a:gd name="adj1" fmla="val 25000"/>
              <a:gd name="adj2" fmla="val 25000"/>
              <a:gd name="adj3" fmla="val 44068"/>
              <a:gd name="adj4" fmla="val 76255"/>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b="1" i="0" u="none" strike="noStrike" cap="none" dirty="0">
                <a:solidFill>
                  <a:srgbClr val="000000"/>
                </a:solidFill>
                <a:latin typeface="Morn Thin"/>
                <a:ea typeface="Tahoma"/>
                <a:cs typeface="Tahoma"/>
                <a:sym typeface="Tahoma"/>
              </a:rPr>
              <a:t>Capacitación</a:t>
            </a:r>
            <a:endParaRPr b="1" i="0" u="none" strike="noStrike" cap="none" dirty="0">
              <a:solidFill>
                <a:srgbClr val="000000"/>
              </a:solidFill>
              <a:latin typeface="Morn Thin"/>
              <a:ea typeface="Tahoma"/>
              <a:cs typeface="Tahoma"/>
              <a:sym typeface="Tahoma"/>
            </a:endParaRPr>
          </a:p>
        </p:txBody>
      </p:sp>
      <p:sp>
        <p:nvSpPr>
          <p:cNvPr id="19" name="Google Shape;392;p44"/>
          <p:cNvSpPr/>
          <p:nvPr/>
        </p:nvSpPr>
        <p:spPr>
          <a:xfrm>
            <a:off x="6316612" y="2187843"/>
            <a:ext cx="2706638" cy="1314766"/>
          </a:xfrm>
          <a:prstGeom prst="leftArrowCallout">
            <a:avLst>
              <a:gd name="adj1" fmla="val 25000"/>
              <a:gd name="adj2" fmla="val 25000"/>
              <a:gd name="adj3" fmla="val 43056"/>
              <a:gd name="adj4" fmla="val 74597"/>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600" b="1" i="0" u="none" strike="noStrike" cap="none" dirty="0">
                <a:solidFill>
                  <a:srgbClr val="000000"/>
                </a:solidFill>
                <a:latin typeface="Morn Thin"/>
                <a:ea typeface="Tahoma"/>
                <a:cs typeface="Tahoma"/>
                <a:sym typeface="Tahoma"/>
              </a:rPr>
              <a:t>Des. Personal</a:t>
            </a:r>
            <a:endParaRPr sz="1600" dirty="0">
              <a:latin typeface="Morn Thin"/>
            </a:endParaRPr>
          </a:p>
          <a:p>
            <a:pPr marL="0" marR="0" lvl="0" indent="0" algn="ctr" rtl="0">
              <a:lnSpc>
                <a:spcPct val="100000"/>
              </a:lnSpc>
              <a:spcBef>
                <a:spcPts val="0"/>
              </a:spcBef>
              <a:spcAft>
                <a:spcPts val="0"/>
              </a:spcAft>
              <a:buNone/>
            </a:pPr>
            <a:r>
              <a:rPr lang="es-MX" sz="1600" b="1" i="0" u="none" strike="noStrike" cap="none" dirty="0">
                <a:solidFill>
                  <a:srgbClr val="000000"/>
                </a:solidFill>
                <a:latin typeface="Morn Thin"/>
                <a:ea typeface="Tahoma"/>
                <a:cs typeface="Tahoma"/>
                <a:sym typeface="Tahoma"/>
              </a:rPr>
              <a:t>Incentivos</a:t>
            </a:r>
            <a:endParaRPr sz="1600" dirty="0">
              <a:latin typeface="Morn Thin"/>
            </a:endParaRPr>
          </a:p>
          <a:p>
            <a:pPr marL="0" marR="0" lvl="0" indent="0" algn="ctr" rtl="0">
              <a:lnSpc>
                <a:spcPct val="100000"/>
              </a:lnSpc>
              <a:spcBef>
                <a:spcPts val="0"/>
              </a:spcBef>
              <a:spcAft>
                <a:spcPts val="0"/>
              </a:spcAft>
              <a:buNone/>
            </a:pPr>
            <a:r>
              <a:rPr lang="es-MX" sz="1600" b="1" i="0" u="none" strike="noStrike" cap="none" dirty="0">
                <a:solidFill>
                  <a:srgbClr val="000000"/>
                </a:solidFill>
                <a:latin typeface="Morn Thin"/>
                <a:ea typeface="Tahoma"/>
                <a:cs typeface="Tahoma"/>
                <a:sym typeface="Tahoma"/>
              </a:rPr>
              <a:t>D. Organizac.</a:t>
            </a:r>
            <a:endParaRPr sz="1600" b="1" i="0" u="none" strike="noStrike" cap="none" dirty="0">
              <a:solidFill>
                <a:srgbClr val="000000"/>
              </a:solidFill>
              <a:latin typeface="Morn Thin"/>
              <a:ea typeface="Tahoma"/>
              <a:cs typeface="Tahoma"/>
              <a:sym typeface="Tahoma"/>
            </a:endParaRPr>
          </a:p>
        </p:txBody>
      </p:sp>
      <p:sp>
        <p:nvSpPr>
          <p:cNvPr id="21" name="Google Shape;395;p44"/>
          <p:cNvSpPr/>
          <p:nvPr/>
        </p:nvSpPr>
        <p:spPr>
          <a:xfrm>
            <a:off x="2057400" y="2133600"/>
            <a:ext cx="457200" cy="381000"/>
          </a:xfrm>
          <a:prstGeom prst="plus">
            <a:avLst>
              <a:gd name="adj" fmla="val 50000"/>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2" name="Google Shape;394;p44"/>
          <p:cNvCxnSpPr/>
          <p:nvPr/>
        </p:nvCxnSpPr>
        <p:spPr>
          <a:xfrm>
            <a:off x="2209800" y="3657600"/>
            <a:ext cx="304800" cy="0"/>
          </a:xfrm>
          <a:prstGeom prst="straightConnector1">
            <a:avLst/>
          </a:prstGeom>
          <a:noFill/>
          <a:ln w="79375" cap="flat" cmpd="sng">
            <a:solidFill>
              <a:srgbClr val="3366FF"/>
            </a:solidFill>
            <a:prstDash val="solid"/>
            <a:round/>
            <a:headEnd type="none" w="med" len="med"/>
            <a:tailEnd type="none" w="med" len="med"/>
          </a:ln>
        </p:spPr>
      </p:cxnSp>
      <p:cxnSp>
        <p:nvCxnSpPr>
          <p:cNvPr id="23" name="Google Shape;393;p44"/>
          <p:cNvCxnSpPr/>
          <p:nvPr/>
        </p:nvCxnSpPr>
        <p:spPr>
          <a:xfrm>
            <a:off x="762000" y="5029200"/>
            <a:ext cx="3505200" cy="0"/>
          </a:xfrm>
          <a:prstGeom prst="straightConnector1">
            <a:avLst/>
          </a:prstGeom>
          <a:noFill/>
          <a:ln w="104775"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21646983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3164AE0-4D74-4A65-985D-4663F23F55A2}"/>
              </a:ext>
            </a:extLst>
          </p:cNvPr>
          <p:cNvSpPr/>
          <p:nvPr/>
        </p:nvSpPr>
        <p:spPr>
          <a:xfrm>
            <a:off x="0" y="0"/>
            <a:ext cx="9144000" cy="6857999"/>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sp>
        <p:nvSpPr>
          <p:cNvPr id="7" name="CuadroTexto 4">
            <a:extLst>
              <a:ext uri="{FF2B5EF4-FFF2-40B4-BE49-F238E27FC236}">
                <a16:creationId xmlns:a16="http://schemas.microsoft.com/office/drawing/2014/main" id="{29DB83B5-8887-4804-829F-198FDB03ABA1}"/>
              </a:ext>
            </a:extLst>
          </p:cNvPr>
          <p:cNvSpPr txBox="1"/>
          <p:nvPr/>
        </p:nvSpPr>
        <p:spPr>
          <a:xfrm>
            <a:off x="681772" y="535141"/>
            <a:ext cx="5719028" cy="461665"/>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2400" b="1" dirty="0" smtClean="0">
                <a:solidFill>
                  <a:schemeClr val="bg1"/>
                </a:solidFill>
                <a:latin typeface="Morn Thin"/>
                <a:ea typeface="Verdana" panose="020B0604030504040204" pitchFamily="34" charset="0"/>
              </a:rPr>
              <a:t>ACTITUD</a:t>
            </a:r>
            <a:endParaRPr lang="es-ES" sz="2400" b="1" dirty="0">
              <a:solidFill>
                <a:schemeClr val="bg1"/>
              </a:solidFill>
              <a:latin typeface="Morn Thin"/>
              <a:ea typeface="Verdana" panose="020B0604030504040204" pitchFamily="34" charset="0"/>
            </a:endParaRPr>
          </a:p>
        </p:txBody>
      </p:sp>
      <p:pic>
        <p:nvPicPr>
          <p:cNvPr id="10" name="Google Shape;415;p18"/>
          <p:cNvPicPr preferRelativeResize="0"/>
          <p:nvPr/>
        </p:nvPicPr>
        <p:blipFill rotWithShape="1">
          <a:blip r:embed="rId2">
            <a:alphaModFix/>
          </a:blip>
          <a:srcRect/>
          <a:stretch/>
        </p:blipFill>
        <p:spPr>
          <a:xfrm>
            <a:off x="0" y="298938"/>
            <a:ext cx="8845062" cy="6035192"/>
          </a:xfrm>
          <a:prstGeom prst="rect">
            <a:avLst/>
          </a:prstGeom>
          <a:noFill/>
          <a:ln>
            <a:noFill/>
          </a:ln>
        </p:spPr>
      </p:pic>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7844056" y="5687641"/>
            <a:ext cx="2534837" cy="4325441"/>
          </a:xfrm>
          <a:prstGeom prst="rect">
            <a:avLst/>
          </a:prstGeom>
        </p:spPr>
      </p:pic>
      <p:pic>
        <p:nvPicPr>
          <p:cNvPr id="9" name="Imagen 8"/>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56188" y="6103234"/>
            <a:ext cx="688874" cy="985662"/>
          </a:xfrm>
          <a:prstGeom prst="rect">
            <a:avLst/>
          </a:prstGeom>
        </p:spPr>
      </p:pic>
    </p:spTree>
    <p:extLst>
      <p:ext uri="{BB962C8B-B14F-4D97-AF65-F5344CB8AC3E}">
        <p14:creationId xmlns:p14="http://schemas.microsoft.com/office/powerpoint/2010/main" val="3750792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3164AE0-4D74-4A65-985D-4663F23F55A2}"/>
              </a:ext>
            </a:extLst>
          </p:cNvPr>
          <p:cNvSpPr/>
          <p:nvPr/>
        </p:nvSpPr>
        <p:spPr>
          <a:xfrm>
            <a:off x="0" y="0"/>
            <a:ext cx="9144000" cy="6857999"/>
          </a:xfrm>
          <a:prstGeom prst="rect">
            <a:avLst/>
          </a:prstGeom>
          <a:solidFill>
            <a:srgbClr val="99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buClr>
                <a:srgbClr val="000000"/>
              </a:buClr>
              <a:buSzPts val="1800"/>
            </a:pPr>
            <a:endParaRPr lang="es-MX" sz="2000" dirty="0">
              <a:solidFill>
                <a:srgbClr val="002060"/>
              </a:solidFill>
              <a:latin typeface="Morn Thin"/>
              <a:ea typeface="Arial"/>
              <a:cs typeface="Arial"/>
              <a:sym typeface="Arial"/>
            </a:endParaRPr>
          </a:p>
        </p:txBody>
      </p:sp>
      <p:sp>
        <p:nvSpPr>
          <p:cNvPr id="7" name="CuadroTexto 4">
            <a:extLst>
              <a:ext uri="{FF2B5EF4-FFF2-40B4-BE49-F238E27FC236}">
                <a16:creationId xmlns:a16="http://schemas.microsoft.com/office/drawing/2014/main" id="{29DB83B5-8887-4804-829F-198FDB03ABA1}"/>
              </a:ext>
            </a:extLst>
          </p:cNvPr>
          <p:cNvSpPr txBox="1"/>
          <p:nvPr/>
        </p:nvSpPr>
        <p:spPr>
          <a:xfrm>
            <a:off x="4216280" y="268735"/>
            <a:ext cx="5719028" cy="584775"/>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
                <a:srgbClr val="000000"/>
              </a:buClr>
              <a:buSzPts val="4400"/>
            </a:pPr>
            <a:r>
              <a:rPr lang="es-MX" sz="3200" b="1" dirty="0">
                <a:solidFill>
                  <a:srgbClr val="123258"/>
                </a:solidFill>
                <a:latin typeface="Morn Thin"/>
                <a:ea typeface="Arial"/>
                <a:cs typeface="Arial"/>
                <a:sym typeface="Arial"/>
              </a:rPr>
              <a:t>¿QUÉ HACER?</a:t>
            </a:r>
            <a:endParaRPr lang="es-MX" sz="3200" b="1" dirty="0">
              <a:solidFill>
                <a:srgbClr val="123258"/>
              </a:solidFill>
              <a:latin typeface="Morn Thin"/>
              <a:ea typeface="Arial"/>
              <a:cs typeface="Arial"/>
              <a:sym typeface="Arial"/>
            </a:endParaRPr>
          </a:p>
        </p:txBody>
      </p:sp>
      <p:pic>
        <p:nvPicPr>
          <p:cNvPr id="8" name="Imagen 7"/>
          <p:cNvPicPr>
            <a:picLocks noChangeAspect="1"/>
          </p:cNvPicPr>
          <p:nvPr/>
        </p:nvPicPr>
        <p:blipFill rotWithShape="1">
          <a:blip r:embed="rId2" cstate="print">
            <a:extLst>
              <a:ext uri="{28A0092B-C50C-407E-A947-70E740481C1C}">
                <a14:useLocalDpi xmlns:a14="http://schemas.microsoft.com/office/drawing/2010/main" val="0"/>
              </a:ext>
            </a:extLst>
          </a:blip>
          <a:srcRect r="53250"/>
          <a:stretch/>
        </p:blipFill>
        <p:spPr>
          <a:xfrm rot="19793472" flipH="1">
            <a:off x="7876580" y="5546963"/>
            <a:ext cx="2534837" cy="4325441"/>
          </a:xfrm>
          <a:prstGeom prst="rect">
            <a:avLst/>
          </a:prstGeom>
        </p:spPr>
      </p:pic>
      <p:pic>
        <p:nvPicPr>
          <p:cNvPr id="9" name="Imagen 8"/>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073983" y="6095128"/>
            <a:ext cx="688874" cy="985662"/>
          </a:xfrm>
          <a:prstGeom prst="rect">
            <a:avLst/>
          </a:prstGeom>
        </p:spPr>
      </p:pic>
      <p:sp>
        <p:nvSpPr>
          <p:cNvPr id="2" name="CuadroTexto 1"/>
          <p:cNvSpPr txBox="1"/>
          <p:nvPr/>
        </p:nvSpPr>
        <p:spPr>
          <a:xfrm>
            <a:off x="140677" y="1122244"/>
            <a:ext cx="8704385" cy="1908215"/>
          </a:xfrm>
          <a:prstGeom prst="rect">
            <a:avLst/>
          </a:prstGeom>
          <a:noFill/>
        </p:spPr>
        <p:txBody>
          <a:bodyPr wrap="square" rtlCol="0">
            <a:spAutoFit/>
          </a:bodyPr>
          <a:lstStyle/>
          <a:p>
            <a:pPr lvl="0" algn="just"/>
            <a:r>
              <a:rPr lang="es-MX" sz="2000" dirty="0">
                <a:solidFill>
                  <a:srgbClr val="002060"/>
                </a:solidFill>
                <a:latin typeface="Morn Thin"/>
                <a:ea typeface="Arial"/>
                <a:cs typeface="Arial"/>
                <a:sym typeface="Arial"/>
              </a:rPr>
              <a:t>Para lograr un cambio que perdure en el tiempo, disminuyendo al máximo la resistencia, es necesario establecer metas claras, promover la participación de los involucrados y hacer que estos se sientan comprometidos con las actividades a ejecutar.</a:t>
            </a:r>
          </a:p>
          <a:p>
            <a:endParaRPr lang="en-US" dirty="0"/>
          </a:p>
        </p:txBody>
      </p:sp>
      <p:pic>
        <p:nvPicPr>
          <p:cNvPr id="11" name="Google Shape;426;p19"/>
          <p:cNvPicPr preferRelativeResize="0"/>
          <p:nvPr/>
        </p:nvPicPr>
        <p:blipFill rotWithShape="1">
          <a:blip r:embed="rId5">
            <a:alphaModFix/>
          </a:blip>
          <a:srcRect/>
          <a:stretch/>
        </p:blipFill>
        <p:spPr>
          <a:xfrm>
            <a:off x="330182" y="3299192"/>
            <a:ext cx="3274663" cy="2538899"/>
          </a:xfrm>
          <a:prstGeom prst="rect">
            <a:avLst/>
          </a:prstGeom>
          <a:noFill/>
          <a:ln>
            <a:noFill/>
          </a:ln>
        </p:spPr>
      </p:pic>
      <p:pic>
        <p:nvPicPr>
          <p:cNvPr id="12" name="Google Shape;428;p19" descr="Investigación"/>
          <p:cNvPicPr preferRelativeResize="0"/>
          <p:nvPr/>
        </p:nvPicPr>
        <p:blipFill rotWithShape="1">
          <a:blip r:embed="rId6">
            <a:alphaModFix/>
          </a:blip>
          <a:srcRect/>
          <a:stretch/>
        </p:blipFill>
        <p:spPr>
          <a:xfrm>
            <a:off x="3825517" y="3198495"/>
            <a:ext cx="1745733" cy="1745733"/>
          </a:xfrm>
          <a:prstGeom prst="rect">
            <a:avLst/>
          </a:prstGeom>
          <a:noFill/>
          <a:ln>
            <a:noFill/>
          </a:ln>
        </p:spPr>
      </p:pic>
      <p:pic>
        <p:nvPicPr>
          <p:cNvPr id="13" name="Google Shape;427;p19"/>
          <p:cNvPicPr preferRelativeResize="0"/>
          <p:nvPr/>
        </p:nvPicPr>
        <p:blipFill rotWithShape="1">
          <a:blip r:embed="rId7">
            <a:alphaModFix/>
          </a:blip>
          <a:srcRect/>
          <a:stretch/>
        </p:blipFill>
        <p:spPr>
          <a:xfrm>
            <a:off x="5870188" y="3299192"/>
            <a:ext cx="2974874" cy="2804042"/>
          </a:xfrm>
          <a:prstGeom prst="rect">
            <a:avLst/>
          </a:prstGeom>
          <a:noFill/>
          <a:ln>
            <a:noFill/>
          </a:ln>
        </p:spPr>
      </p:pic>
    </p:spTree>
    <p:extLst>
      <p:ext uri="{BB962C8B-B14F-4D97-AF65-F5344CB8AC3E}">
        <p14:creationId xmlns:p14="http://schemas.microsoft.com/office/powerpoint/2010/main" val="4561892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
            <a:ext cx="9144000" cy="6880852"/>
          </a:xfrm>
          <a:prstGeom prst="rect">
            <a:avLst/>
          </a:prstGeom>
          <a:solidFill>
            <a:srgbClr val="4A318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8662" y="4775306"/>
            <a:ext cx="1808705" cy="2246988"/>
          </a:xfrm>
          <a:prstGeom prst="rect">
            <a:avLst/>
          </a:prstGeom>
        </p:spPr>
      </p:pic>
      <p:sp>
        <p:nvSpPr>
          <p:cNvPr id="12" name="CuadroTexto 11"/>
          <p:cNvSpPr txBox="1"/>
          <p:nvPr/>
        </p:nvSpPr>
        <p:spPr>
          <a:xfrm>
            <a:off x="2023860" y="485135"/>
            <a:ext cx="5696363" cy="523220"/>
          </a:xfrm>
          <a:prstGeom prst="rect">
            <a:avLst/>
          </a:prstGeom>
          <a:noFill/>
        </p:spPr>
        <p:txBody>
          <a:bodyPr wrap="square" rtlCol="0">
            <a:spAutoFit/>
          </a:bodyPr>
          <a:lstStyle/>
          <a:p>
            <a:r>
              <a:rPr lang="es-MX" sz="2800" b="1" dirty="0" smtClean="0">
                <a:solidFill>
                  <a:schemeClr val="bg1"/>
                </a:solidFill>
                <a:latin typeface="Morn Thin"/>
                <a:cs typeface="Calibri" panose="020F0502020204030204" pitchFamily="34" charset="0"/>
              </a:rPr>
              <a:t>CONCLUSIONES</a:t>
            </a:r>
            <a:r>
              <a:rPr lang="es-MX" sz="2800" b="1" dirty="0" smtClean="0">
                <a:solidFill>
                  <a:schemeClr val="bg1"/>
                </a:solidFill>
                <a:latin typeface="Calibri" panose="020F0502020204030204" pitchFamily="34" charset="0"/>
                <a:cs typeface="Calibri" panose="020F0502020204030204" pitchFamily="34" charset="0"/>
              </a:rPr>
              <a:t> </a:t>
            </a:r>
          </a:p>
        </p:txBody>
      </p:sp>
      <p:pic>
        <p:nvPicPr>
          <p:cNvPr id="19" name="Imagen 18"/>
          <p:cNvPicPr>
            <a:picLocks noChangeAspect="1"/>
          </p:cNvPicPr>
          <p:nvPr/>
        </p:nvPicPr>
        <p:blipFill rotWithShape="1">
          <a:blip r:embed="rId3" cstate="print">
            <a:extLst>
              <a:ext uri="{28A0092B-C50C-407E-A947-70E740481C1C}">
                <a14:useLocalDpi xmlns:a14="http://schemas.microsoft.com/office/drawing/2010/main" val="0"/>
              </a:ext>
            </a:extLst>
          </a:blip>
          <a:srcRect l="7901" t="7436" r="79999" b="80385"/>
          <a:stretch/>
        </p:blipFill>
        <p:spPr>
          <a:xfrm>
            <a:off x="957705" y="642714"/>
            <a:ext cx="1022718" cy="835269"/>
          </a:xfrm>
          <a:prstGeom prst="rect">
            <a:avLst/>
          </a:prstGeom>
        </p:spPr>
      </p:pic>
      <p:pic>
        <p:nvPicPr>
          <p:cNvPr id="23" name="Imagen 22"/>
          <p:cNvPicPr>
            <a:picLocks noChangeAspect="1"/>
          </p:cNvPicPr>
          <p:nvPr/>
        </p:nvPicPr>
        <p:blipFill rotWithShape="1">
          <a:blip r:embed="rId4">
            <a:extLst>
              <a:ext uri="{28A0092B-C50C-407E-A947-70E740481C1C}">
                <a14:useLocalDpi xmlns:a14="http://schemas.microsoft.com/office/drawing/2010/main" val="0"/>
              </a:ext>
            </a:extLst>
          </a:blip>
          <a:srcRect b="36666"/>
          <a:stretch/>
        </p:blipFill>
        <p:spPr>
          <a:xfrm>
            <a:off x="7271586" y="141442"/>
            <a:ext cx="2125580" cy="1187824"/>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145" y="2793826"/>
            <a:ext cx="6093428" cy="4062046"/>
          </a:xfrm>
          <a:prstGeom prst="rect">
            <a:avLst/>
          </a:prstGeom>
        </p:spPr>
      </p:pic>
      <p:sp>
        <p:nvSpPr>
          <p:cNvPr id="4" name="Rectángulo 3"/>
          <p:cNvSpPr/>
          <p:nvPr/>
        </p:nvSpPr>
        <p:spPr>
          <a:xfrm>
            <a:off x="1763485" y="2220886"/>
            <a:ext cx="6158204" cy="369332"/>
          </a:xfrm>
          <a:prstGeom prst="rect">
            <a:avLst/>
          </a:prstGeom>
        </p:spPr>
        <p:txBody>
          <a:bodyPr wrap="square">
            <a:spAutoFit/>
          </a:bodyPr>
          <a:lstStyle/>
          <a:p>
            <a:endParaRPr lang="en-US" dirty="0">
              <a:solidFill>
                <a:schemeClr val="bg1"/>
              </a:solidFill>
              <a:latin typeface="Century Gothic" panose="020B0502020202020204" pitchFamily="34" charset="0"/>
            </a:endParaRPr>
          </a:p>
        </p:txBody>
      </p:sp>
      <p:sp>
        <p:nvSpPr>
          <p:cNvPr id="3" name="CuadroTexto 2"/>
          <p:cNvSpPr txBox="1"/>
          <p:nvPr/>
        </p:nvSpPr>
        <p:spPr>
          <a:xfrm>
            <a:off x="2106223" y="1374904"/>
            <a:ext cx="5842149" cy="4524315"/>
          </a:xfrm>
          <a:prstGeom prst="rect">
            <a:avLst/>
          </a:prstGeom>
          <a:noFill/>
        </p:spPr>
        <p:txBody>
          <a:bodyPr wrap="square" rtlCol="0">
            <a:spAutoFit/>
          </a:bodyPr>
          <a:lstStyle/>
          <a:p>
            <a:pPr algn="just"/>
            <a:r>
              <a:rPr lang="es-MX" sz="2400" dirty="0">
                <a:solidFill>
                  <a:srgbClr val="002060"/>
                </a:solidFill>
                <a:latin typeface="Morn Thin"/>
                <a:ea typeface="Arial"/>
                <a:cs typeface="Arial"/>
                <a:sym typeface="Arial"/>
              </a:rPr>
              <a:t>La gestión del talento humano busca formalizar una alianza estratégica empresa-trabajadores al generar talentos con desarrollo de carrera, movilidad, flexibilidad y mayor empleabilidad; el beneficio es ganar-ganar, tanto para la empresa como para el colaborador</a:t>
            </a:r>
            <a:endParaRPr lang="es-MX" sz="2400" dirty="0" smtClean="0">
              <a:latin typeface="Morn Thin"/>
            </a:endParaRPr>
          </a:p>
          <a:p>
            <a:pPr algn="just"/>
            <a:endParaRPr lang="en-US" sz="2400" dirty="0"/>
          </a:p>
        </p:txBody>
      </p:sp>
    </p:spTree>
    <p:extLst>
      <p:ext uri="{BB962C8B-B14F-4D97-AF65-F5344CB8AC3E}">
        <p14:creationId xmlns:p14="http://schemas.microsoft.com/office/powerpoint/2010/main" val="3482767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 y="0"/>
            <a:ext cx="4791806"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6363609" y="5877709"/>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FIN DE 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7648286" y="443344"/>
            <a:ext cx="3267000" cy="5574803"/>
          </a:xfrm>
          <a:prstGeom prst="rect">
            <a:avLst/>
          </a:prstGeom>
        </p:spPr>
      </p:pic>
      <p:pic>
        <p:nvPicPr>
          <p:cNvPr id="15" name="Imagen 14"/>
          <p:cNvPicPr>
            <a:picLocks noChangeAspect="1"/>
          </p:cNvPicPr>
          <p:nvPr/>
        </p:nvPicPr>
        <p:blipFill rotWithShape="1">
          <a:blip r:embed="rId3"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861" y="2110205"/>
            <a:ext cx="2539891" cy="2241080"/>
          </a:xfrm>
          <a:prstGeom prst="rect">
            <a:avLst/>
          </a:prstGeom>
        </p:spPr>
      </p:pic>
    </p:spTree>
    <p:extLst>
      <p:ext uri="{BB962C8B-B14F-4D97-AF65-F5344CB8AC3E}">
        <p14:creationId xmlns:p14="http://schemas.microsoft.com/office/powerpoint/2010/main" val="31297484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4A318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raso 2"/>
          <p:cNvSpPr/>
          <p:nvPr/>
        </p:nvSpPr>
        <p:spPr>
          <a:xfrm rot="10800000">
            <a:off x="2286000" y="25401"/>
            <a:ext cx="6858000" cy="6858000"/>
          </a:xfrm>
          <a:prstGeom prst="flowChartDelay">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113569" y="1851268"/>
            <a:ext cx="3313967" cy="3130062"/>
          </a:xfrm>
          <a:prstGeom prst="ellipse">
            <a:avLst/>
          </a:prstGeom>
          <a:solidFill>
            <a:srgbClr val="76CBF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1000944" y="2457179"/>
            <a:ext cx="3539215" cy="1569660"/>
          </a:xfrm>
          <a:prstGeom prst="rect">
            <a:avLst/>
          </a:prstGeom>
          <a:noFill/>
        </p:spPr>
        <p:txBody>
          <a:bodyPr wrap="square" rtlCol="0">
            <a:spAutoFit/>
          </a:bodyPr>
          <a:lstStyle/>
          <a:p>
            <a:pPr lvl="0" algn="ctr">
              <a:buClr>
                <a:srgbClr val="000000"/>
              </a:buClr>
              <a:buSzPts val="3100"/>
            </a:pPr>
            <a:r>
              <a:rPr lang="es-MX" sz="3200" b="1" dirty="0">
                <a:latin typeface="Morn Thin" panose="00000200000000000000"/>
                <a:ea typeface="Arial"/>
                <a:cs typeface="Arial"/>
                <a:sym typeface="Arial"/>
              </a:rPr>
              <a:t>EL CAPITAL HUMANO Y SUS COMPETENCIAS </a:t>
            </a:r>
            <a:endParaRPr lang="es-MX" sz="3200" b="1" dirty="0">
              <a:latin typeface="Morn Thin" panose="00000200000000000000"/>
              <a:ea typeface="Arial"/>
              <a:cs typeface="Arial"/>
              <a:sym typeface="Arial"/>
            </a:endParaRPr>
          </a:p>
        </p:txBody>
      </p:sp>
      <p:sp>
        <p:nvSpPr>
          <p:cNvPr id="5" name="CuadroTexto 4"/>
          <p:cNvSpPr txBox="1"/>
          <p:nvPr/>
        </p:nvSpPr>
        <p:spPr>
          <a:xfrm>
            <a:off x="4837459" y="1851268"/>
            <a:ext cx="3315505" cy="3785652"/>
          </a:xfrm>
          <a:prstGeom prst="rect">
            <a:avLst/>
          </a:prstGeom>
          <a:noFill/>
        </p:spPr>
        <p:txBody>
          <a:bodyPr wrap="square" rtlCol="0">
            <a:spAutoFit/>
          </a:bodyPr>
          <a:lstStyle/>
          <a:p>
            <a:pPr marL="285750" lvl="0" indent="-285750">
              <a:buFont typeface="Arial" panose="020B0604020202020204" pitchFamily="34" charset="0"/>
              <a:buChar char="•"/>
            </a:pPr>
            <a:r>
              <a:rPr lang="es-MX" dirty="0" smtClean="0">
                <a:solidFill>
                  <a:schemeClr val="lt1"/>
                </a:solidFill>
                <a:latin typeface="Arial"/>
                <a:ea typeface="Arial"/>
                <a:cs typeface="Arial"/>
                <a:sym typeface="Arial"/>
              </a:rPr>
              <a:t>Definiciones </a:t>
            </a:r>
            <a:r>
              <a:rPr lang="es-MX" dirty="0">
                <a:solidFill>
                  <a:schemeClr val="lt1"/>
                </a:solidFill>
                <a:latin typeface="Arial"/>
                <a:ea typeface="Arial"/>
                <a:cs typeface="Arial"/>
                <a:sym typeface="Arial"/>
              </a:rPr>
              <a:t>básicas.</a:t>
            </a:r>
            <a:endParaRPr lang="es-MX" dirty="0"/>
          </a:p>
          <a:p>
            <a:pPr lvl="0"/>
            <a:endParaRPr lang="es-MX" sz="1200" dirty="0">
              <a:solidFill>
                <a:schemeClr val="lt1"/>
              </a:solidFill>
              <a:latin typeface="Arial"/>
              <a:ea typeface="Arial"/>
              <a:cs typeface="Arial"/>
              <a:sym typeface="Arial"/>
            </a:endParaRPr>
          </a:p>
          <a:p>
            <a:pPr marL="285750" lvl="0" indent="-285750">
              <a:buFont typeface="Arial" panose="020B0604020202020204" pitchFamily="34" charset="0"/>
              <a:buChar char="•"/>
            </a:pPr>
            <a:r>
              <a:rPr lang="es-MX" dirty="0">
                <a:solidFill>
                  <a:schemeClr val="lt1"/>
                </a:solidFill>
                <a:latin typeface="Arial"/>
                <a:ea typeface="Arial"/>
                <a:cs typeface="Arial"/>
                <a:sym typeface="Arial"/>
              </a:rPr>
              <a:t>Reconocimiento de los aspectos del capital humano.</a:t>
            </a:r>
            <a:endParaRPr lang="es-MX" dirty="0"/>
          </a:p>
          <a:p>
            <a:pPr lvl="0"/>
            <a:endParaRPr lang="es-MX" sz="1200" dirty="0">
              <a:solidFill>
                <a:schemeClr val="lt1"/>
              </a:solidFill>
              <a:latin typeface="Arial"/>
              <a:ea typeface="Arial"/>
              <a:cs typeface="Arial"/>
              <a:sym typeface="Arial"/>
            </a:endParaRPr>
          </a:p>
          <a:p>
            <a:pPr marL="285750" lvl="0" indent="-285750">
              <a:buFont typeface="Arial" panose="020B0604020202020204" pitchFamily="34" charset="0"/>
              <a:buChar char="•"/>
            </a:pPr>
            <a:r>
              <a:rPr lang="es-MX" dirty="0">
                <a:solidFill>
                  <a:schemeClr val="lt1"/>
                </a:solidFill>
                <a:latin typeface="Arial"/>
                <a:ea typeface="Arial"/>
                <a:cs typeface="Arial"/>
                <a:sym typeface="Arial"/>
              </a:rPr>
              <a:t>Acercamiento al capital intelectual </a:t>
            </a:r>
          </a:p>
          <a:p>
            <a:pPr lvl="0"/>
            <a:endParaRPr lang="es-MX" dirty="0">
              <a:solidFill>
                <a:schemeClr val="lt1"/>
              </a:solidFill>
              <a:latin typeface="Arial"/>
              <a:ea typeface="Arial"/>
              <a:cs typeface="Arial"/>
              <a:sym typeface="Arial"/>
            </a:endParaRPr>
          </a:p>
          <a:p>
            <a:pPr marL="285750" lvl="0" indent="-285750">
              <a:buFont typeface="Arial" panose="020B0604020202020204" pitchFamily="34" charset="0"/>
              <a:buChar char="•"/>
            </a:pPr>
            <a:r>
              <a:rPr lang="es-MX" dirty="0">
                <a:solidFill>
                  <a:schemeClr val="lt1"/>
                </a:solidFill>
                <a:latin typeface="Arial"/>
                <a:ea typeface="Arial"/>
                <a:cs typeface="Arial"/>
                <a:sym typeface="Arial"/>
              </a:rPr>
              <a:t>Estructura del modelo de gestión por competencias</a:t>
            </a:r>
          </a:p>
          <a:p>
            <a:endParaRPr lang="es-CO" dirty="0" smtClean="0">
              <a:solidFill>
                <a:schemeClr val="bg1"/>
              </a:solidFill>
            </a:endParaRPr>
          </a:p>
          <a:p>
            <a:endParaRPr lang="es-CO" dirty="0">
              <a:solidFill>
                <a:schemeClr val="bg1"/>
              </a:solidFill>
            </a:endParaRPr>
          </a:p>
          <a:p>
            <a:endParaRPr lang="en-US" dirty="0"/>
          </a:p>
        </p:txBody>
      </p:sp>
    </p:spTree>
    <p:extLst>
      <p:ext uri="{BB962C8B-B14F-4D97-AF65-F5344CB8AC3E}">
        <p14:creationId xmlns:p14="http://schemas.microsoft.com/office/powerpoint/2010/main" val="2881650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redondeado 11"/>
          <p:cNvSpPr/>
          <p:nvPr/>
        </p:nvSpPr>
        <p:spPr>
          <a:xfrm rot="5400000">
            <a:off x="1143000" y="-1143000"/>
            <a:ext cx="6858000" cy="914400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n 12"/>
          <p:cNvPicPr>
            <a:picLocks noChangeAspect="1"/>
          </p:cNvPicPr>
          <p:nvPr/>
        </p:nvPicPr>
        <p:blipFill rotWithShape="1">
          <a:blip r:embed="rId2" cstate="print">
            <a:extLst>
              <a:ext uri="{28A0092B-C50C-407E-A947-70E740481C1C}">
                <a14:useLocalDpi xmlns:a14="http://schemas.microsoft.com/office/drawing/2010/main" val="0"/>
              </a:ext>
            </a:extLst>
          </a:blip>
          <a:srcRect l="44580" t="73718" r="40421"/>
          <a:stretch/>
        </p:blipFill>
        <p:spPr>
          <a:xfrm>
            <a:off x="6553161" y="4012518"/>
            <a:ext cx="3511140" cy="6048605"/>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619857" y="5479622"/>
            <a:ext cx="688874" cy="985662"/>
          </a:xfrm>
          <a:prstGeom prst="rect">
            <a:avLst/>
          </a:prstGeom>
        </p:spPr>
      </p:pic>
      <p:sp>
        <p:nvSpPr>
          <p:cNvPr id="9" name="CuadroTexto 8"/>
          <p:cNvSpPr txBox="1"/>
          <p:nvPr/>
        </p:nvSpPr>
        <p:spPr>
          <a:xfrm>
            <a:off x="1183728" y="428470"/>
            <a:ext cx="5696363" cy="523220"/>
          </a:xfrm>
          <a:prstGeom prst="rect">
            <a:avLst/>
          </a:prstGeom>
          <a:noFill/>
        </p:spPr>
        <p:txBody>
          <a:bodyPr wrap="square" rtlCol="0">
            <a:spAutoFit/>
          </a:bodyPr>
          <a:lstStyle/>
          <a:p>
            <a:r>
              <a:rPr lang="es-MX" sz="2800" b="1" dirty="0" smtClean="0">
                <a:solidFill>
                  <a:schemeClr val="bg1"/>
                </a:solidFill>
                <a:latin typeface="Calibri" panose="020F0502020204030204" pitchFamily="34" charset="0"/>
                <a:cs typeface="Calibri" panose="020F0502020204030204" pitchFamily="34" charset="0"/>
              </a:rPr>
              <a:t>CONTENIDO GENERAL DEL CURSO</a:t>
            </a:r>
            <a:endParaRPr lang="en-US" sz="2800" b="1" dirty="0">
              <a:solidFill>
                <a:schemeClr val="bg1"/>
              </a:solidFill>
              <a:latin typeface="Calibri" panose="020F0502020204030204" pitchFamily="34" charset="0"/>
              <a:cs typeface="Calibri" panose="020F0502020204030204" pitchFamily="34" charset="0"/>
            </a:endParaRPr>
          </a:p>
        </p:txBody>
      </p:sp>
      <p:graphicFrame>
        <p:nvGraphicFramePr>
          <p:cNvPr id="3" name="Tabla 2"/>
          <p:cNvGraphicFramePr>
            <a:graphicFrameLocks noGrp="1"/>
          </p:cNvGraphicFramePr>
          <p:nvPr>
            <p:extLst>
              <p:ext uri="{D42A27DB-BD31-4B8C-83A1-F6EECF244321}">
                <p14:modId xmlns:p14="http://schemas.microsoft.com/office/powerpoint/2010/main" val="3648499279"/>
              </p:ext>
            </p:extLst>
          </p:nvPr>
        </p:nvGraphicFramePr>
        <p:xfrm>
          <a:off x="633366" y="941223"/>
          <a:ext cx="7495025" cy="5461000"/>
        </p:xfrm>
        <a:graphic>
          <a:graphicData uri="http://schemas.openxmlformats.org/drawingml/2006/table">
            <a:tbl>
              <a:tblPr firstRow="1" bandRow="1">
                <a:tableStyleId>{BC89EF96-8CEA-46FF-86C4-4CE0E7609802}</a:tableStyleId>
              </a:tblPr>
              <a:tblGrid>
                <a:gridCol w="2278449">
                  <a:extLst>
                    <a:ext uri="{9D8B030D-6E8A-4147-A177-3AD203B41FA5}">
                      <a16:colId xmlns:a16="http://schemas.microsoft.com/office/drawing/2014/main" val="4178218134"/>
                    </a:ext>
                  </a:extLst>
                </a:gridCol>
                <a:gridCol w="5216576">
                  <a:extLst>
                    <a:ext uri="{9D8B030D-6E8A-4147-A177-3AD203B41FA5}">
                      <a16:colId xmlns:a16="http://schemas.microsoft.com/office/drawing/2014/main" val="1456553551"/>
                    </a:ext>
                  </a:extLst>
                </a:gridCol>
              </a:tblGrid>
              <a:tr h="370840">
                <a:tc>
                  <a:txBody>
                    <a:bodyPr/>
                    <a:lstStyle/>
                    <a:p>
                      <a:pPr algn="ctr"/>
                      <a:r>
                        <a:rPr lang="es-CO" dirty="0" smtClean="0">
                          <a:solidFill>
                            <a:schemeClr val="bg1"/>
                          </a:solidFill>
                        </a:rPr>
                        <a:t> SEMANA </a:t>
                      </a:r>
                      <a:endParaRPr lang="es-CO" dirty="0">
                        <a:solidFill>
                          <a:schemeClr val="bg1"/>
                        </a:solidFill>
                      </a:endParaRPr>
                    </a:p>
                  </a:txBody>
                  <a:tcPr>
                    <a:noFill/>
                  </a:tcPr>
                </a:tc>
                <a:tc>
                  <a:txBody>
                    <a:bodyPr/>
                    <a:lstStyle/>
                    <a:p>
                      <a:pPr algn="ctr"/>
                      <a:r>
                        <a:rPr lang="es-CO" dirty="0" smtClean="0">
                          <a:solidFill>
                            <a:schemeClr val="bg1"/>
                          </a:solidFill>
                        </a:rPr>
                        <a:t>CONTENIDO</a:t>
                      </a:r>
                      <a:endParaRPr lang="es-CO" dirty="0">
                        <a:solidFill>
                          <a:schemeClr val="bg1"/>
                        </a:solidFill>
                      </a:endParaRPr>
                    </a:p>
                  </a:txBody>
                  <a:tcPr>
                    <a:noFill/>
                  </a:tcPr>
                </a:tc>
                <a:extLst>
                  <a:ext uri="{0D108BD9-81ED-4DB2-BD59-A6C34878D82A}">
                    <a16:rowId xmlns:a16="http://schemas.microsoft.com/office/drawing/2014/main" val="2882114457"/>
                  </a:ext>
                </a:extLst>
              </a:tr>
              <a:tr h="370840">
                <a:tc>
                  <a:txBody>
                    <a:bodyPr/>
                    <a:lstStyle/>
                    <a:p>
                      <a:pPr algn="ctr"/>
                      <a:r>
                        <a:rPr lang="es-CO" dirty="0" smtClean="0">
                          <a:solidFill>
                            <a:schemeClr val="bg1"/>
                          </a:solidFill>
                          <a:latin typeface="Century Gothic" panose="020B0502020202020204" pitchFamily="34" charset="0"/>
                        </a:rPr>
                        <a:t>SEMANA 1 </a:t>
                      </a:r>
                      <a:endParaRPr lang="es-CO" dirty="0">
                        <a:solidFill>
                          <a:schemeClr val="bg1"/>
                        </a:solidFill>
                        <a:latin typeface="Century Gothic" panose="020B0502020202020204" pitchFamily="34" charset="0"/>
                      </a:endParaRPr>
                    </a:p>
                  </a:txBody>
                  <a:tcPr>
                    <a:noFill/>
                  </a:tcPr>
                </a:tc>
                <a:tc>
                  <a:txBody>
                    <a:bodyPr/>
                    <a:lstStyle/>
                    <a:p>
                      <a:endParaRPr lang="es-CO"/>
                    </a:p>
                  </a:txBody>
                  <a:tcPr>
                    <a:noFill/>
                  </a:tcPr>
                </a:tc>
                <a:extLst>
                  <a:ext uri="{0D108BD9-81ED-4DB2-BD59-A6C34878D82A}">
                    <a16:rowId xmlns:a16="http://schemas.microsoft.com/office/drawing/2014/main" val="339910325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1 </a:t>
                      </a:r>
                    </a:p>
                  </a:txBody>
                  <a:tcPr>
                    <a:noFill/>
                  </a:tcPr>
                </a:tc>
                <a:tc>
                  <a:txBody>
                    <a:bodyPr/>
                    <a:lstStyle/>
                    <a:p>
                      <a:r>
                        <a:rPr lang="es-CO" b="1" dirty="0" smtClean="0">
                          <a:solidFill>
                            <a:schemeClr val="bg1"/>
                          </a:solidFill>
                        </a:rPr>
                        <a:t>INDUCCION</a:t>
                      </a:r>
                      <a:endParaRPr lang="es-CO" b="1" dirty="0">
                        <a:solidFill>
                          <a:schemeClr val="bg1"/>
                        </a:solidFill>
                      </a:endParaRPr>
                    </a:p>
                  </a:txBody>
                  <a:tcPr>
                    <a:noFill/>
                  </a:tcPr>
                </a:tc>
                <a:extLst>
                  <a:ext uri="{0D108BD9-81ED-4DB2-BD59-A6C34878D82A}">
                    <a16:rowId xmlns:a16="http://schemas.microsoft.com/office/drawing/2014/main" val="85889981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2 </a:t>
                      </a:r>
                    </a:p>
                  </a:txBody>
                  <a:tcPr>
                    <a:noFill/>
                  </a:tcPr>
                </a:tc>
                <a:tc>
                  <a:txBody>
                    <a:bodyPr/>
                    <a:lstStyle/>
                    <a:p>
                      <a:r>
                        <a:rPr lang="es-CO" b="1" dirty="0" smtClean="0">
                          <a:solidFill>
                            <a:schemeClr val="bg1"/>
                          </a:solidFill>
                        </a:rPr>
                        <a:t>CAPITAL</a:t>
                      </a:r>
                      <a:r>
                        <a:rPr lang="es-CO" b="1" baseline="0" dirty="0" smtClean="0">
                          <a:solidFill>
                            <a:schemeClr val="bg1"/>
                          </a:solidFill>
                        </a:rPr>
                        <a:t> HUMANO</a:t>
                      </a:r>
                      <a:endParaRPr lang="es-CO" b="1" dirty="0">
                        <a:solidFill>
                          <a:schemeClr val="bg1"/>
                        </a:solidFill>
                      </a:endParaRPr>
                    </a:p>
                  </a:txBody>
                  <a:tcPr>
                    <a:noFill/>
                  </a:tcPr>
                </a:tc>
                <a:extLst>
                  <a:ext uri="{0D108BD9-81ED-4DB2-BD59-A6C34878D82A}">
                    <a16:rowId xmlns:a16="http://schemas.microsoft.com/office/drawing/2014/main" val="34079926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3 </a:t>
                      </a:r>
                    </a:p>
                  </a:txBody>
                  <a:tcPr>
                    <a:noFill/>
                  </a:tcPr>
                </a:tc>
                <a:tc>
                  <a:txBody>
                    <a:bodyPr/>
                    <a:lstStyle/>
                    <a:p>
                      <a:r>
                        <a:rPr lang="es-CO" b="1" dirty="0" smtClean="0">
                          <a:solidFill>
                            <a:schemeClr val="bg1"/>
                          </a:solidFill>
                        </a:rPr>
                        <a:t>INCORPORACION</a:t>
                      </a:r>
                      <a:r>
                        <a:rPr lang="es-CO" b="1" baseline="0" dirty="0" smtClean="0">
                          <a:solidFill>
                            <a:schemeClr val="bg1"/>
                          </a:solidFill>
                        </a:rPr>
                        <a:t> DE PERSONAL</a:t>
                      </a:r>
                      <a:endParaRPr lang="es-CO" b="1" dirty="0">
                        <a:solidFill>
                          <a:schemeClr val="bg1"/>
                        </a:solidFill>
                      </a:endParaRPr>
                    </a:p>
                  </a:txBody>
                  <a:tcPr>
                    <a:noFill/>
                  </a:tcPr>
                </a:tc>
                <a:extLst>
                  <a:ext uri="{0D108BD9-81ED-4DB2-BD59-A6C34878D82A}">
                    <a16:rowId xmlns:a16="http://schemas.microsoft.com/office/drawing/2014/main" val="60192166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4 </a:t>
                      </a:r>
                    </a:p>
                  </a:txBody>
                  <a:tcPr>
                    <a:noFill/>
                  </a:tcPr>
                </a:tc>
                <a:tc>
                  <a:txBody>
                    <a:bodyPr/>
                    <a:lstStyle/>
                    <a:p>
                      <a:r>
                        <a:rPr lang="es-CO" b="1" dirty="0" smtClean="0">
                          <a:solidFill>
                            <a:schemeClr val="bg1"/>
                          </a:solidFill>
                        </a:rPr>
                        <a:t>PROCESO</a:t>
                      </a:r>
                      <a:r>
                        <a:rPr lang="es-CO" b="1" baseline="0" dirty="0" smtClean="0">
                          <a:solidFill>
                            <a:schemeClr val="bg1"/>
                          </a:solidFill>
                        </a:rPr>
                        <a:t> ORGANIZACIONAL</a:t>
                      </a:r>
                      <a:endParaRPr lang="es-CO" b="1" dirty="0">
                        <a:solidFill>
                          <a:schemeClr val="bg1"/>
                        </a:solidFill>
                      </a:endParaRPr>
                    </a:p>
                  </a:txBody>
                  <a:tcPr>
                    <a:noFill/>
                  </a:tcPr>
                </a:tc>
                <a:extLst>
                  <a:ext uri="{0D108BD9-81ED-4DB2-BD59-A6C34878D82A}">
                    <a16:rowId xmlns:a16="http://schemas.microsoft.com/office/drawing/2014/main" val="255230263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5 </a:t>
                      </a:r>
                    </a:p>
                  </a:txBody>
                  <a:tcPr>
                    <a:noFill/>
                  </a:tcPr>
                </a:tc>
                <a:tc>
                  <a:txBody>
                    <a:bodyPr/>
                    <a:lstStyle/>
                    <a:p>
                      <a:r>
                        <a:rPr lang="es-CO" b="1" dirty="0" smtClean="0">
                          <a:solidFill>
                            <a:schemeClr val="bg1"/>
                          </a:solidFill>
                        </a:rPr>
                        <a:t>MANUAL DE FUNCIONES Y GRONOGRAMA</a:t>
                      </a:r>
                      <a:r>
                        <a:rPr lang="es-CO" b="1" baseline="0" dirty="0" smtClean="0">
                          <a:solidFill>
                            <a:schemeClr val="bg1"/>
                          </a:solidFill>
                        </a:rPr>
                        <a:t> </a:t>
                      </a:r>
                      <a:endParaRPr lang="es-CO" b="1" dirty="0">
                        <a:solidFill>
                          <a:schemeClr val="bg1"/>
                        </a:solidFill>
                      </a:endParaRPr>
                    </a:p>
                  </a:txBody>
                  <a:tcPr>
                    <a:noFill/>
                  </a:tcPr>
                </a:tc>
                <a:extLst>
                  <a:ext uri="{0D108BD9-81ED-4DB2-BD59-A6C34878D82A}">
                    <a16:rowId xmlns:a16="http://schemas.microsoft.com/office/drawing/2014/main" val="33261122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6 </a:t>
                      </a:r>
                    </a:p>
                  </a:txBody>
                  <a:tcPr>
                    <a:noFill/>
                  </a:tcPr>
                </a:tc>
                <a:tc>
                  <a:txBody>
                    <a:bodyPr/>
                    <a:lstStyle/>
                    <a:p>
                      <a:r>
                        <a:rPr lang="es-CO" b="1" dirty="0" smtClean="0">
                          <a:solidFill>
                            <a:schemeClr val="bg1"/>
                          </a:solidFill>
                        </a:rPr>
                        <a:t>DESARRROLLAR LAS EMPLEADOS</a:t>
                      </a:r>
                      <a:endParaRPr lang="es-CO" b="1" dirty="0">
                        <a:solidFill>
                          <a:schemeClr val="bg1"/>
                        </a:solidFill>
                      </a:endParaRPr>
                    </a:p>
                  </a:txBody>
                  <a:tcPr>
                    <a:noFill/>
                  </a:tcPr>
                </a:tc>
                <a:extLst>
                  <a:ext uri="{0D108BD9-81ED-4DB2-BD59-A6C34878D82A}">
                    <a16:rowId xmlns:a16="http://schemas.microsoft.com/office/drawing/2014/main" val="131758094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7 </a:t>
                      </a:r>
                    </a:p>
                  </a:txBody>
                  <a:tcPr>
                    <a:noFill/>
                  </a:tcPr>
                </a:tc>
                <a:tc>
                  <a:txBody>
                    <a:bodyPr/>
                    <a:lstStyle/>
                    <a:p>
                      <a:r>
                        <a:rPr lang="es-CO" b="1" dirty="0" smtClean="0">
                          <a:solidFill>
                            <a:schemeClr val="bg1"/>
                          </a:solidFill>
                        </a:rPr>
                        <a:t>AUDITAR EMPLEADOS</a:t>
                      </a:r>
                      <a:endParaRPr lang="es-CO" b="1" dirty="0">
                        <a:solidFill>
                          <a:schemeClr val="bg1"/>
                        </a:solidFill>
                      </a:endParaRPr>
                    </a:p>
                  </a:txBody>
                  <a:tcPr>
                    <a:noFill/>
                  </a:tcPr>
                </a:tc>
                <a:extLst>
                  <a:ext uri="{0D108BD9-81ED-4DB2-BD59-A6C34878D82A}">
                    <a16:rowId xmlns:a16="http://schemas.microsoft.com/office/drawing/2014/main" val="373675085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8 </a:t>
                      </a:r>
                    </a:p>
                  </a:txBody>
                  <a:tcPr>
                    <a:noFill/>
                  </a:tcPr>
                </a:tc>
                <a:tc>
                  <a:txBody>
                    <a:bodyPr/>
                    <a:lstStyle/>
                    <a:p>
                      <a:r>
                        <a:rPr lang="es-CO" b="1" dirty="0" smtClean="0">
                          <a:solidFill>
                            <a:schemeClr val="bg1"/>
                          </a:solidFill>
                        </a:rPr>
                        <a:t>RECOMPENSAR</a:t>
                      </a:r>
                      <a:r>
                        <a:rPr lang="es-CO" b="1" baseline="0" dirty="0" smtClean="0">
                          <a:solidFill>
                            <a:schemeClr val="bg1"/>
                          </a:solidFill>
                        </a:rPr>
                        <a:t> EMPLEADOS</a:t>
                      </a:r>
                      <a:endParaRPr lang="es-CO" b="1" dirty="0">
                        <a:solidFill>
                          <a:schemeClr val="bg1"/>
                        </a:solidFill>
                      </a:endParaRPr>
                    </a:p>
                  </a:txBody>
                  <a:tcPr>
                    <a:noFill/>
                  </a:tcPr>
                </a:tc>
                <a:extLst>
                  <a:ext uri="{0D108BD9-81ED-4DB2-BD59-A6C34878D82A}">
                    <a16:rowId xmlns:a16="http://schemas.microsoft.com/office/drawing/2014/main" val="345735028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9 </a:t>
                      </a:r>
                    </a:p>
                  </a:txBody>
                  <a:tcPr>
                    <a:noFill/>
                  </a:tcPr>
                </a:tc>
                <a:tc>
                  <a:txBody>
                    <a:bodyPr/>
                    <a:lstStyle/>
                    <a:p>
                      <a:r>
                        <a:rPr lang="es-CO" b="1" dirty="0" smtClean="0">
                          <a:solidFill>
                            <a:schemeClr val="bg1"/>
                          </a:solidFill>
                        </a:rPr>
                        <a:t>RETENER EMPLEADOS</a:t>
                      </a:r>
                      <a:endParaRPr lang="es-CO" b="1" dirty="0">
                        <a:solidFill>
                          <a:schemeClr val="bg1"/>
                        </a:solidFill>
                      </a:endParaRPr>
                    </a:p>
                  </a:txBody>
                  <a:tcPr>
                    <a:noFill/>
                  </a:tcPr>
                </a:tc>
                <a:extLst>
                  <a:ext uri="{0D108BD9-81ED-4DB2-BD59-A6C34878D82A}">
                    <a16:rowId xmlns:a16="http://schemas.microsoft.com/office/drawing/2014/main" val="107734092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10 </a:t>
                      </a:r>
                    </a:p>
                  </a:txBody>
                  <a:tcPr>
                    <a:noFill/>
                  </a:tcPr>
                </a:tc>
                <a:tc>
                  <a:txBody>
                    <a:bodyPr/>
                    <a:lstStyle/>
                    <a:p>
                      <a:r>
                        <a:rPr lang="es-CO" b="1" dirty="0" smtClean="0">
                          <a:solidFill>
                            <a:schemeClr val="bg1"/>
                          </a:solidFill>
                        </a:rPr>
                        <a:t>SALUD OCUPACIONAL Y MENTAL DE LOS EMPLEADOS</a:t>
                      </a:r>
                      <a:endParaRPr lang="es-CO" b="1" dirty="0">
                        <a:solidFill>
                          <a:schemeClr val="bg1"/>
                        </a:solidFill>
                      </a:endParaRPr>
                    </a:p>
                  </a:txBody>
                  <a:tcPr>
                    <a:noFill/>
                  </a:tcPr>
                </a:tc>
                <a:extLst>
                  <a:ext uri="{0D108BD9-81ED-4DB2-BD59-A6C34878D82A}">
                    <a16:rowId xmlns:a16="http://schemas.microsoft.com/office/drawing/2014/main" val="22148468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11</a:t>
                      </a:r>
                    </a:p>
                  </a:txBody>
                  <a:tcPr>
                    <a:noFill/>
                  </a:tcPr>
                </a:tc>
                <a:tc>
                  <a:txBody>
                    <a:bodyPr/>
                    <a:lstStyle/>
                    <a:p>
                      <a:r>
                        <a:rPr lang="es-CO" b="1" dirty="0" smtClean="0">
                          <a:solidFill>
                            <a:schemeClr val="bg1"/>
                          </a:solidFill>
                        </a:rPr>
                        <a:t>HABILIDADES Y CONCEPCIONES DEL HOMBRE</a:t>
                      </a:r>
                      <a:r>
                        <a:rPr lang="es-CO" b="1" baseline="0" dirty="0" smtClean="0">
                          <a:solidFill>
                            <a:schemeClr val="bg1"/>
                          </a:solidFill>
                        </a:rPr>
                        <a:t> </a:t>
                      </a:r>
                      <a:endParaRPr lang="es-CO" b="1" dirty="0">
                        <a:solidFill>
                          <a:schemeClr val="bg1"/>
                        </a:solidFill>
                      </a:endParaRPr>
                    </a:p>
                  </a:txBody>
                  <a:tcPr>
                    <a:noFill/>
                  </a:tcPr>
                </a:tc>
                <a:extLst>
                  <a:ext uri="{0D108BD9-81ED-4DB2-BD59-A6C34878D82A}">
                    <a16:rowId xmlns:a16="http://schemas.microsoft.com/office/drawing/2014/main" val="387070617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12</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b="1" dirty="0" smtClean="0">
                          <a:solidFill>
                            <a:schemeClr val="bg1"/>
                          </a:solidFill>
                        </a:rPr>
                        <a:t>LEGISLACION LABORAL  EN GTH</a:t>
                      </a:r>
                    </a:p>
                  </a:txBody>
                  <a:tcPr>
                    <a:noFill/>
                  </a:tcPr>
                </a:tc>
                <a:extLst>
                  <a:ext uri="{0D108BD9-81ED-4DB2-BD59-A6C34878D82A}">
                    <a16:rowId xmlns:a16="http://schemas.microsoft.com/office/drawing/2014/main" val="4250629272"/>
                  </a:ext>
                </a:extLst>
              </a:tr>
            </a:tbl>
          </a:graphicData>
        </a:graphic>
      </p:graphicFrame>
    </p:spTree>
    <p:extLst>
      <p:ext uri="{BB962C8B-B14F-4D97-AF65-F5344CB8AC3E}">
        <p14:creationId xmlns:p14="http://schemas.microsoft.com/office/powerpoint/2010/main" val="1726392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819160" y="322321"/>
            <a:ext cx="5979268" cy="584775"/>
          </a:xfrm>
          <a:prstGeom prst="rect">
            <a:avLst/>
          </a:prstGeom>
          <a:noFill/>
        </p:spPr>
        <p:txBody>
          <a:bodyPr wrap="square" rtlCol="0">
            <a:spAutoFit/>
          </a:bodyPr>
          <a:lstStyle/>
          <a:p>
            <a:pPr algn="ctr"/>
            <a:r>
              <a:rPr lang="es-MX" sz="3200" b="1" dirty="0" smtClean="0">
                <a:solidFill>
                  <a:srgbClr val="002060"/>
                </a:solidFill>
                <a:latin typeface="Morn Thin"/>
              </a:rPr>
              <a:t>DEFINICIONES </a:t>
            </a:r>
            <a:endParaRPr lang="es-MX" sz="3200" b="1" dirty="0">
              <a:solidFill>
                <a:srgbClr val="002060"/>
              </a:solidFill>
              <a:latin typeface="Morn Thin"/>
            </a:endParaRPr>
          </a:p>
        </p:txBody>
      </p:sp>
      <p:sp>
        <p:nvSpPr>
          <p:cNvPr id="7" name="Elipse 6"/>
          <p:cNvSpPr/>
          <p:nvPr/>
        </p:nvSpPr>
        <p:spPr>
          <a:xfrm>
            <a:off x="6677392" y="454420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512691" y="3762373"/>
            <a:ext cx="1352276" cy="236582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249" y="4010318"/>
            <a:ext cx="2786099" cy="2786099"/>
          </a:xfrm>
          <a:prstGeom prst="rect">
            <a:avLst/>
          </a:prstGeom>
        </p:spPr>
      </p:pic>
      <p:sp>
        <p:nvSpPr>
          <p:cNvPr id="3" name="CuadroTexto 2"/>
          <p:cNvSpPr txBox="1"/>
          <p:nvPr/>
        </p:nvSpPr>
        <p:spPr>
          <a:xfrm>
            <a:off x="276585" y="1247797"/>
            <a:ext cx="8057790" cy="4247317"/>
          </a:xfrm>
          <a:prstGeom prst="rect">
            <a:avLst/>
          </a:prstGeom>
          <a:noFill/>
        </p:spPr>
        <p:txBody>
          <a:bodyPr wrap="square" rtlCol="0">
            <a:spAutoFit/>
          </a:bodyPr>
          <a:lstStyle/>
          <a:p>
            <a:pPr marL="285750" lvl="0" indent="-285750" algn="just">
              <a:buClr>
                <a:schemeClr val="dk1"/>
              </a:buClr>
              <a:buSzPts val="1800"/>
              <a:buFont typeface="Noto Sans Symbols"/>
              <a:buChar char="⮚"/>
            </a:pPr>
            <a:r>
              <a:rPr lang="es-MX" b="1" dirty="0">
                <a:solidFill>
                  <a:schemeClr val="dk1"/>
                </a:solidFill>
                <a:latin typeface="Morn Thin"/>
                <a:ea typeface="Arial"/>
                <a:cs typeface="Arial"/>
                <a:sym typeface="Arial"/>
              </a:rPr>
              <a:t>Capital</a:t>
            </a:r>
            <a:r>
              <a:rPr lang="es-MX" dirty="0">
                <a:solidFill>
                  <a:schemeClr val="dk1"/>
                </a:solidFill>
                <a:latin typeface="Morn Thin"/>
                <a:ea typeface="Arial"/>
                <a:cs typeface="Arial"/>
                <a:sym typeface="Arial"/>
              </a:rPr>
              <a:t>: es la cantidad de dinero o valor que produce interés o utilidad; </a:t>
            </a:r>
            <a:r>
              <a:rPr lang="es-MX" b="1" dirty="0">
                <a:solidFill>
                  <a:srgbClr val="0070C0"/>
                </a:solidFill>
                <a:latin typeface="Morn Thin"/>
                <a:ea typeface="Arial"/>
                <a:cs typeface="Arial"/>
                <a:sym typeface="Arial"/>
              </a:rPr>
              <a:t>en las personas, es su grado de formación y capacidad. </a:t>
            </a:r>
            <a:endParaRPr lang="es-MX" sz="1400" dirty="0">
              <a:solidFill>
                <a:srgbClr val="0070C0"/>
              </a:solidFill>
              <a:latin typeface="Morn Thin"/>
              <a:ea typeface="Arial"/>
              <a:cs typeface="Arial"/>
              <a:sym typeface="Arial"/>
            </a:endParaRPr>
          </a:p>
          <a:p>
            <a:pPr marL="285750" lvl="0" indent="-171450" algn="just">
              <a:buClr>
                <a:schemeClr val="dk1"/>
              </a:buClr>
              <a:buSzPts val="1800"/>
            </a:pPr>
            <a:endParaRPr lang="es-MX" b="1" dirty="0">
              <a:solidFill>
                <a:schemeClr val="dk1"/>
              </a:solidFill>
              <a:latin typeface="Morn Thin"/>
              <a:ea typeface="Arial"/>
              <a:cs typeface="Arial"/>
              <a:sym typeface="Arial"/>
            </a:endParaRPr>
          </a:p>
          <a:p>
            <a:pPr marL="285750" lvl="0" indent="-285750" algn="just">
              <a:buClr>
                <a:schemeClr val="dk1"/>
              </a:buClr>
              <a:buSzPts val="1800"/>
              <a:buFont typeface="Noto Sans Symbols"/>
              <a:buChar char="⮚"/>
            </a:pPr>
            <a:r>
              <a:rPr lang="es-MX" b="1" dirty="0">
                <a:solidFill>
                  <a:schemeClr val="dk1"/>
                </a:solidFill>
                <a:latin typeface="Morn Thin"/>
                <a:ea typeface="Arial"/>
                <a:cs typeface="Arial"/>
                <a:sym typeface="Arial"/>
              </a:rPr>
              <a:t>Humano</a:t>
            </a:r>
            <a:r>
              <a:rPr lang="es-MX" dirty="0">
                <a:solidFill>
                  <a:schemeClr val="dk1"/>
                </a:solidFill>
                <a:latin typeface="Morn Thin"/>
                <a:ea typeface="Arial"/>
                <a:cs typeface="Arial"/>
                <a:sym typeface="Arial"/>
              </a:rPr>
              <a:t>: relativo al hombre o propio de él </a:t>
            </a:r>
            <a:endParaRPr lang="es-MX" sz="1400" dirty="0">
              <a:solidFill>
                <a:srgbClr val="000000"/>
              </a:solidFill>
              <a:latin typeface="Morn Thin"/>
              <a:ea typeface="Arial"/>
              <a:cs typeface="Arial"/>
              <a:sym typeface="Arial"/>
            </a:endParaRPr>
          </a:p>
          <a:p>
            <a:pPr marL="285750" lvl="0" indent="-171450" algn="just">
              <a:buClr>
                <a:schemeClr val="dk1"/>
              </a:buClr>
              <a:buSzPts val="1800"/>
            </a:pPr>
            <a:endParaRPr lang="es-MX" b="1" dirty="0">
              <a:solidFill>
                <a:schemeClr val="dk1"/>
              </a:solidFill>
              <a:latin typeface="Morn Thin"/>
              <a:ea typeface="Arial"/>
              <a:cs typeface="Arial"/>
              <a:sym typeface="Arial"/>
            </a:endParaRPr>
          </a:p>
          <a:p>
            <a:pPr marL="285750" lvl="0" indent="-285750" algn="just">
              <a:buClr>
                <a:schemeClr val="dk1"/>
              </a:buClr>
              <a:buSzPts val="1800"/>
              <a:buFont typeface="Noto Sans Symbols"/>
              <a:buChar char="⮚"/>
            </a:pPr>
            <a:r>
              <a:rPr lang="es-MX" b="1" dirty="0">
                <a:solidFill>
                  <a:schemeClr val="dk1"/>
                </a:solidFill>
                <a:latin typeface="Morn Thin"/>
                <a:ea typeface="Arial"/>
                <a:cs typeface="Arial"/>
                <a:sym typeface="Arial"/>
              </a:rPr>
              <a:t>Gestión</a:t>
            </a:r>
            <a:r>
              <a:rPr lang="es-MX" dirty="0">
                <a:solidFill>
                  <a:schemeClr val="dk1"/>
                </a:solidFill>
                <a:latin typeface="Morn Thin"/>
                <a:ea typeface="Arial"/>
                <a:cs typeface="Arial"/>
                <a:sym typeface="Arial"/>
              </a:rPr>
              <a:t>: efectuar acciones para el logro de objetivos</a:t>
            </a:r>
            <a:endParaRPr lang="es-MX" sz="1400" dirty="0">
              <a:solidFill>
                <a:srgbClr val="000000"/>
              </a:solidFill>
              <a:latin typeface="Morn Thin"/>
              <a:ea typeface="Arial"/>
              <a:cs typeface="Arial"/>
              <a:sym typeface="Arial"/>
            </a:endParaRPr>
          </a:p>
          <a:p>
            <a:pPr marL="285750" lvl="0" indent="-171450" algn="just">
              <a:buClr>
                <a:schemeClr val="dk1"/>
              </a:buClr>
              <a:buSzPts val="1800"/>
            </a:pPr>
            <a:endParaRPr lang="es-MX" b="1" dirty="0">
              <a:solidFill>
                <a:schemeClr val="dk1"/>
              </a:solidFill>
              <a:latin typeface="Morn Thin"/>
              <a:ea typeface="Arial"/>
              <a:cs typeface="Arial"/>
              <a:sym typeface="Arial"/>
            </a:endParaRPr>
          </a:p>
          <a:p>
            <a:pPr marL="285750" lvl="0" indent="-285750" algn="just">
              <a:buClr>
                <a:schemeClr val="dk1"/>
              </a:buClr>
              <a:buSzPts val="1800"/>
              <a:buFont typeface="Noto Sans Symbols"/>
              <a:buChar char="⮚"/>
            </a:pPr>
            <a:r>
              <a:rPr lang="es-MX" b="1" dirty="0">
                <a:solidFill>
                  <a:schemeClr val="dk1"/>
                </a:solidFill>
                <a:latin typeface="Morn Thin"/>
                <a:ea typeface="Arial"/>
                <a:cs typeface="Arial"/>
                <a:sym typeface="Arial"/>
              </a:rPr>
              <a:t>Competencia</a:t>
            </a:r>
            <a:r>
              <a:rPr lang="es-MX" dirty="0">
                <a:solidFill>
                  <a:schemeClr val="dk1"/>
                </a:solidFill>
                <a:latin typeface="Morn Thin"/>
                <a:ea typeface="Arial"/>
                <a:cs typeface="Arial"/>
                <a:sym typeface="Arial"/>
              </a:rPr>
              <a:t>: aptitud, cualidad que hace que la persona sea apta para un fin. Suficiencia o idoneidad para obtener y ejercer un empleo. Idóneo, capaz, hábil para una cosa. Capacidad y disposición para el buen desempeño.</a:t>
            </a:r>
            <a:endParaRPr lang="es-MX" dirty="0">
              <a:solidFill>
                <a:srgbClr val="183357"/>
              </a:solidFill>
              <a:latin typeface="Morn Thin"/>
              <a:ea typeface="Arial"/>
              <a:cs typeface="Arial"/>
              <a:sym typeface="Arial"/>
            </a:endParaRPr>
          </a:p>
          <a:p>
            <a:pPr algn="just"/>
            <a:endParaRPr lang="es-MX" dirty="0">
              <a:latin typeface="Morn Thin"/>
            </a:endParaRPr>
          </a:p>
          <a:p>
            <a:endParaRPr lang="es-MX" dirty="0">
              <a:latin typeface="Morn Thin"/>
            </a:endParaRPr>
          </a:p>
        </p:txBody>
      </p:sp>
    </p:spTree>
    <p:extLst>
      <p:ext uri="{BB962C8B-B14F-4D97-AF65-F5344CB8AC3E}">
        <p14:creationId xmlns:p14="http://schemas.microsoft.com/office/powerpoint/2010/main" val="9344884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169"/>
          <a:stretch/>
        </p:blipFill>
        <p:spPr>
          <a:xfrm flipH="1">
            <a:off x="6362" y="1"/>
            <a:ext cx="9137638" cy="6858000"/>
          </a:xfrm>
          <a:prstGeom prst="rect">
            <a:avLst/>
          </a:prstGeom>
        </p:spPr>
      </p:pic>
      <p:sp>
        <p:nvSpPr>
          <p:cNvPr id="8" name="Rectángulo 7"/>
          <p:cNvSpPr/>
          <p:nvPr/>
        </p:nvSpPr>
        <p:spPr>
          <a:xfrm>
            <a:off x="6362" y="-1"/>
            <a:ext cx="9144000" cy="6880852"/>
          </a:xfrm>
          <a:prstGeom prst="rect">
            <a:avLst/>
          </a:prstGeom>
          <a:solidFill>
            <a:srgbClr val="4A318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iángulo rectángulo 2"/>
          <p:cNvSpPr/>
          <p:nvPr/>
        </p:nvSpPr>
        <p:spPr>
          <a:xfrm rot="2302219">
            <a:off x="7007290" y="743948"/>
            <a:ext cx="4273421" cy="5392956"/>
          </a:xfrm>
          <a:prstGeom prst="rtTriangle">
            <a:avLst/>
          </a:prstGeom>
          <a:solidFill>
            <a:srgbClr val="123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247290" y="1"/>
            <a:ext cx="688874" cy="985662"/>
          </a:xfrm>
          <a:prstGeom prst="rect">
            <a:avLst/>
          </a:prstGeom>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8467" y="745355"/>
            <a:ext cx="4526715" cy="5623621"/>
          </a:xfrm>
          <a:prstGeom prst="rect">
            <a:avLst/>
          </a:prstGeom>
        </p:spPr>
      </p:pic>
      <p:sp>
        <p:nvSpPr>
          <p:cNvPr id="10" name="CuadroTexto 9"/>
          <p:cNvSpPr txBox="1"/>
          <p:nvPr/>
        </p:nvSpPr>
        <p:spPr>
          <a:xfrm>
            <a:off x="809944" y="222135"/>
            <a:ext cx="7029335" cy="523220"/>
          </a:xfrm>
          <a:prstGeom prst="rect">
            <a:avLst/>
          </a:prstGeom>
          <a:noFill/>
        </p:spPr>
        <p:txBody>
          <a:bodyPr wrap="square" rtlCol="0">
            <a:spAutoFit/>
          </a:bodyPr>
          <a:lstStyle/>
          <a:p>
            <a:pPr algn="ctr"/>
            <a:r>
              <a:rPr lang="es-MX" sz="2800" b="1" dirty="0" smtClean="0">
                <a:solidFill>
                  <a:schemeClr val="bg1"/>
                </a:solidFill>
                <a:latin typeface="Morn Thin" panose="00000200000000000000" pitchFamily="50" charset="0"/>
              </a:rPr>
              <a:t>QUE ES EL CAPITAL HUMANO </a:t>
            </a:r>
            <a:endParaRPr lang="en-US" sz="2800" b="1" dirty="0">
              <a:solidFill>
                <a:schemeClr val="bg1"/>
              </a:solidFill>
              <a:latin typeface="Morn Thin" panose="00000200000000000000" pitchFamily="50" charset="0"/>
            </a:endParaRPr>
          </a:p>
        </p:txBody>
      </p:sp>
      <p:sp>
        <p:nvSpPr>
          <p:cNvPr id="13" name="CuadroTexto 12"/>
          <p:cNvSpPr txBox="1"/>
          <p:nvPr/>
        </p:nvSpPr>
        <p:spPr>
          <a:xfrm>
            <a:off x="4549384" y="1490709"/>
            <a:ext cx="4278506" cy="4708981"/>
          </a:xfrm>
          <a:prstGeom prst="rect">
            <a:avLst/>
          </a:prstGeom>
          <a:noFill/>
        </p:spPr>
        <p:txBody>
          <a:bodyPr wrap="square" rtlCol="0">
            <a:spAutoFit/>
          </a:bodyPr>
          <a:lstStyle/>
          <a:p>
            <a:pPr algn="just"/>
            <a:r>
              <a:rPr lang="es-MX" sz="2000" b="1" dirty="0" smtClean="0">
                <a:solidFill>
                  <a:schemeClr val="bg1"/>
                </a:solidFill>
                <a:latin typeface="Morn Thin" panose="00000200000000000000"/>
              </a:rPr>
              <a:t>es el aumento en la capacidad de la producción del trabajo alcanzada con mejoras en las capacidades de trabajadores. estas capacidades realizadas se adquieren con el entrenamiento la educación y la experiencia, se refiere a el conocimiento practico, las habilidades adquiridas y las capacidades aprendidas de un individuo que lo hacen potencialmente </a:t>
            </a:r>
            <a:endParaRPr lang="en-US" sz="2000" b="1" dirty="0">
              <a:solidFill>
                <a:schemeClr val="bg1"/>
              </a:solidFill>
              <a:latin typeface="Morn Thin" panose="00000200000000000000"/>
            </a:endParaRPr>
          </a:p>
        </p:txBody>
      </p:sp>
      <p:sp>
        <p:nvSpPr>
          <p:cNvPr id="11" name="Elipse 10"/>
          <p:cNvSpPr/>
          <p:nvPr/>
        </p:nvSpPr>
        <p:spPr>
          <a:xfrm>
            <a:off x="809944" y="2338083"/>
            <a:ext cx="211016" cy="211016"/>
          </a:xfrm>
          <a:prstGeom prst="ellipse">
            <a:avLst/>
          </a:prstGeom>
          <a:solidFill>
            <a:srgbClr val="41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p:cNvSpPr txBox="1"/>
          <p:nvPr/>
        </p:nvSpPr>
        <p:spPr>
          <a:xfrm>
            <a:off x="305207" y="2338083"/>
            <a:ext cx="8286520" cy="523220"/>
          </a:xfrm>
          <a:prstGeom prst="rect">
            <a:avLst/>
          </a:prstGeom>
          <a:noFill/>
        </p:spPr>
        <p:txBody>
          <a:bodyPr wrap="square" rtlCol="0">
            <a:spAutoFit/>
          </a:bodyPr>
          <a:lstStyle/>
          <a:p>
            <a:pPr algn="just"/>
            <a:endParaRPr lang="en-US" sz="2800" dirty="0">
              <a:solidFill>
                <a:schemeClr val="bg1"/>
              </a:solidFill>
            </a:endParaRPr>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714" y="2037131"/>
            <a:ext cx="3868615" cy="3462365"/>
          </a:xfrm>
          <a:prstGeom prst="rect">
            <a:avLst/>
          </a:prstGeom>
        </p:spPr>
      </p:pic>
    </p:spTree>
    <p:extLst>
      <p:ext uri="{BB962C8B-B14F-4D97-AF65-F5344CB8AC3E}">
        <p14:creationId xmlns:p14="http://schemas.microsoft.com/office/powerpoint/2010/main" val="563130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65333" y="1085418"/>
            <a:ext cx="8573572" cy="3323987"/>
          </a:xfrm>
          <a:prstGeom prst="rect">
            <a:avLst/>
          </a:prstGeom>
          <a:noFill/>
        </p:spPr>
        <p:txBody>
          <a:bodyPr wrap="square" rtlCol="0">
            <a:spAutoFit/>
          </a:bodyPr>
          <a:lstStyle/>
          <a:p>
            <a:pPr lvl="0" algn="just"/>
            <a:r>
              <a:rPr lang="es-MX" sz="2400" dirty="0">
                <a:latin typeface="Morn Thin"/>
              </a:rPr>
              <a:t>Herramienta estratégica indispensable para enfrentar los nuevos desafíos que impone el medio. Es impulsar a nivel de excelencia las competencias individuales, de acuerdo a las necesidades operativas. Garantiza el desarrollo y administración del potencial de las personas, "de lo que saben hacer" o podrían hacer.</a:t>
            </a:r>
            <a:r>
              <a:rPr lang="es-MX" sz="2400" dirty="0">
                <a:latin typeface="Morn Thin"/>
                <a:ea typeface="Arial"/>
                <a:cs typeface="Arial"/>
                <a:sym typeface="Arial"/>
              </a:rPr>
              <a:t> </a:t>
            </a:r>
          </a:p>
          <a:p>
            <a:pPr algn="just"/>
            <a:endParaRPr lang="en-US" dirty="0">
              <a:solidFill>
                <a:srgbClr val="183357"/>
              </a:solidFill>
              <a:latin typeface="Morn Thin"/>
            </a:endParaRPr>
          </a:p>
        </p:txBody>
      </p:sp>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188615" y="501254"/>
            <a:ext cx="8349521" cy="1077218"/>
          </a:xfrm>
          <a:prstGeom prst="rect">
            <a:avLst/>
          </a:prstGeom>
          <a:noFill/>
        </p:spPr>
        <p:txBody>
          <a:bodyPr wrap="square" rtlCol="0">
            <a:spAutoFit/>
          </a:bodyPr>
          <a:lstStyle/>
          <a:p>
            <a:pPr lvl="0" algn="ctr"/>
            <a:r>
              <a:rPr lang="es-MX" sz="3200" b="1" dirty="0">
                <a:solidFill>
                  <a:srgbClr val="123258"/>
                </a:solidFill>
              </a:rPr>
              <a:t>GESTIÓN POR COMPETENCIA</a:t>
            </a:r>
          </a:p>
          <a:p>
            <a:pPr algn="ctr"/>
            <a:endParaRPr lang="en-US" sz="3200" b="1" dirty="0">
              <a:solidFill>
                <a:srgbClr val="123258"/>
              </a:solidFill>
              <a:latin typeface="+mj-lt"/>
            </a:endParaRPr>
          </a:p>
        </p:txBody>
      </p:sp>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t="38639"/>
          <a:stretch/>
        </p:blipFill>
        <p:spPr>
          <a:xfrm>
            <a:off x="1026473" y="4190521"/>
            <a:ext cx="5214670" cy="2409092"/>
          </a:xfrm>
          <a:prstGeom prst="rect">
            <a:avLst/>
          </a:prstGeom>
        </p:spPr>
      </p:pic>
    </p:spTree>
    <p:extLst>
      <p:ext uri="{BB962C8B-B14F-4D97-AF65-F5344CB8AC3E}">
        <p14:creationId xmlns:p14="http://schemas.microsoft.com/office/powerpoint/2010/main" val="2005359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645218" y="197669"/>
            <a:ext cx="6894184" cy="523220"/>
          </a:xfrm>
          <a:prstGeom prst="rect">
            <a:avLst/>
          </a:prstGeom>
          <a:noFill/>
        </p:spPr>
        <p:txBody>
          <a:bodyPr wrap="square" rtlCol="0">
            <a:spAutoFit/>
          </a:bodyPr>
          <a:lstStyle/>
          <a:p>
            <a:r>
              <a:rPr lang="es-MX" sz="2800" b="1" dirty="0" smtClean="0">
                <a:solidFill>
                  <a:srgbClr val="123258"/>
                </a:solidFill>
                <a:latin typeface="Morn Thin" panose="00000200000000000000" pitchFamily="50" charset="0"/>
              </a:rPr>
              <a:t>CONCEPTO DE LA COMPETENCIA </a:t>
            </a:r>
            <a:endParaRPr lang="es-MX" sz="2800" b="1" dirty="0">
              <a:solidFill>
                <a:srgbClr val="123258"/>
              </a:solidFill>
              <a:latin typeface="Morn Thin" panose="00000200000000000000" pitchFamily="50" charset="0"/>
            </a:endParaRPr>
          </a:p>
        </p:txBody>
      </p:sp>
      <p:pic>
        <p:nvPicPr>
          <p:cNvPr id="15" name="Imagen 14"/>
          <p:cNvPicPr>
            <a:picLocks noChangeAspect="1"/>
          </p:cNvPicPr>
          <p:nvPr/>
        </p:nvPicPr>
        <p:blipFill rotWithShape="1">
          <a:blip r:embed="rId2"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
        <p:nvSpPr>
          <p:cNvPr id="10" name="Rectángulo 9"/>
          <p:cNvSpPr/>
          <p:nvPr/>
        </p:nvSpPr>
        <p:spPr>
          <a:xfrm>
            <a:off x="5497215" y="1984998"/>
            <a:ext cx="2846703" cy="3477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s-MX" b="1">
                <a:latin typeface="Morn Thin" panose="00000200000000000000"/>
                <a:ea typeface="Century Gothic"/>
                <a:cs typeface="Century Gothic"/>
                <a:sym typeface="Century Gothic"/>
              </a:rPr>
              <a:t>Para Resolver problemas en un contexto laboral particular, cumpliendo estándares o criterios de calidad</a:t>
            </a:r>
            <a:endParaRPr lang="es-MX" dirty="0">
              <a:latin typeface="Morn Thin" panose="00000200000000000000"/>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8048" y="2285756"/>
            <a:ext cx="6891740" cy="4660232"/>
          </a:xfrm>
          <a:prstGeom prst="rect">
            <a:avLst/>
          </a:prstGeom>
        </p:spPr>
      </p:pic>
      <p:sp>
        <p:nvSpPr>
          <p:cNvPr id="7" name="Elipse 6"/>
          <p:cNvSpPr/>
          <p:nvPr/>
        </p:nvSpPr>
        <p:spPr>
          <a:xfrm>
            <a:off x="7497482" y="529296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8115318" y="4895521"/>
            <a:ext cx="1352276" cy="2365829"/>
          </a:xfrm>
          <a:prstGeom prst="rect">
            <a:avLst/>
          </a:prstGeom>
        </p:spPr>
      </p:pic>
      <p:pic>
        <p:nvPicPr>
          <p:cNvPr id="9" name="Imagen 8"/>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43918" y="5742785"/>
            <a:ext cx="688874" cy="985662"/>
          </a:xfrm>
          <a:prstGeom prst="rect">
            <a:avLst/>
          </a:prstGeom>
        </p:spPr>
      </p:pic>
      <p:sp>
        <p:nvSpPr>
          <p:cNvPr id="3" name="Rectángulo 2"/>
          <p:cNvSpPr/>
          <p:nvPr/>
        </p:nvSpPr>
        <p:spPr>
          <a:xfrm>
            <a:off x="500027" y="1222203"/>
            <a:ext cx="7473461" cy="584775"/>
          </a:xfrm>
          <a:prstGeom prst="rect">
            <a:avLst/>
          </a:prstGeom>
        </p:spPr>
        <p:txBody>
          <a:bodyPr wrap="square">
            <a:spAutoFit/>
          </a:bodyPr>
          <a:lstStyle/>
          <a:p>
            <a:r>
              <a:rPr lang="es-MX" sz="1600" dirty="0">
                <a:solidFill>
                  <a:srgbClr val="002060"/>
                </a:solidFill>
                <a:latin typeface="Morn Thin" panose="00000200000000000000"/>
                <a:ea typeface="Arial"/>
                <a:cs typeface="Arial"/>
                <a:sym typeface="Arial"/>
              </a:rPr>
              <a:t>Saber actuar y reaccionar en forma responsable y validada en un contexto profesional particular, es decir</a:t>
            </a:r>
            <a:endParaRPr lang="en-US" sz="1600" dirty="0">
              <a:solidFill>
                <a:srgbClr val="183357"/>
              </a:solidFill>
              <a:latin typeface="Morn Thin" panose="00000200000000000000"/>
            </a:endParaRPr>
          </a:p>
        </p:txBody>
      </p:sp>
      <p:sp>
        <p:nvSpPr>
          <p:cNvPr id="8" name="Pentágono 7"/>
          <p:cNvSpPr/>
          <p:nvPr/>
        </p:nvSpPr>
        <p:spPr>
          <a:xfrm>
            <a:off x="135063" y="2135797"/>
            <a:ext cx="2514600" cy="325315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es-MX" b="1" dirty="0">
                <a:latin typeface="Morn Thin" panose="00000200000000000000"/>
                <a:ea typeface="Century Gothic"/>
                <a:cs typeface="Century Gothic"/>
                <a:sym typeface="Century Gothic"/>
              </a:rPr>
              <a:t>Saber Movilizar Integrar y Transferir</a:t>
            </a:r>
            <a:endParaRPr lang="es-MX" dirty="0">
              <a:latin typeface="Morn Thin" panose="00000200000000000000"/>
            </a:endParaRPr>
          </a:p>
        </p:txBody>
      </p:sp>
      <p:sp>
        <p:nvSpPr>
          <p:cNvPr id="11" name="Pentágono 10"/>
          <p:cNvSpPr/>
          <p:nvPr/>
        </p:nvSpPr>
        <p:spPr>
          <a:xfrm>
            <a:off x="2816139" y="2135797"/>
            <a:ext cx="2514600" cy="325315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s-MX" sz="2000" b="1" dirty="0">
                <a:latin typeface="Morn Thin" panose="00000200000000000000"/>
                <a:ea typeface="Century Gothic"/>
                <a:cs typeface="Century Gothic"/>
                <a:sym typeface="Century Gothic"/>
              </a:rPr>
              <a:t>Recursos </a:t>
            </a:r>
            <a:r>
              <a:rPr lang="es-MX" b="1" dirty="0">
                <a:latin typeface="Morn Thin" panose="00000200000000000000"/>
                <a:ea typeface="Century Gothic"/>
                <a:cs typeface="Century Gothic"/>
                <a:sym typeface="Century Gothic"/>
              </a:rPr>
              <a:t>(Conocimientos, Habilidades</a:t>
            </a:r>
            <a:r>
              <a:rPr lang="es-MX" b="1" dirty="0">
                <a:latin typeface="Century Gothic"/>
                <a:ea typeface="Century Gothic"/>
                <a:cs typeface="Century Gothic"/>
                <a:sym typeface="Century Gothic"/>
              </a:rPr>
              <a:t>, y </a:t>
            </a:r>
            <a:r>
              <a:rPr lang="es-MX" b="1" dirty="0">
                <a:latin typeface="Morn Thin" panose="00000200000000000000"/>
                <a:ea typeface="Century Gothic"/>
                <a:cs typeface="Century Gothic"/>
                <a:sym typeface="Century Gothic"/>
              </a:rPr>
              <a:t>Actitudes</a:t>
            </a:r>
            <a:r>
              <a:rPr lang="es-MX" b="1" dirty="0">
                <a:latin typeface="Century Gothic"/>
                <a:ea typeface="Century Gothic"/>
                <a:cs typeface="Century Gothic"/>
                <a:sym typeface="Century Gothic"/>
              </a:rPr>
              <a:t>)</a:t>
            </a:r>
            <a:endParaRPr lang="es-MX" dirty="0"/>
          </a:p>
          <a:p>
            <a:pPr lvl="0">
              <a:lnSpc>
                <a:spcPct val="150000"/>
              </a:lnSpc>
            </a:pPr>
            <a:endParaRPr lang="es-MX" dirty="0"/>
          </a:p>
        </p:txBody>
      </p:sp>
    </p:spTree>
    <p:extLst>
      <p:ext uri="{BB962C8B-B14F-4D97-AF65-F5344CB8AC3E}">
        <p14:creationId xmlns:p14="http://schemas.microsoft.com/office/powerpoint/2010/main" val="51341155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41080" t="31111" b="33121"/>
          <a:stretch/>
        </p:blipFill>
        <p:spPr>
          <a:xfrm rot="2244506" flipH="1">
            <a:off x="-365461" y="-609389"/>
            <a:ext cx="3453627" cy="2751853"/>
          </a:xfrm>
          <a:prstGeom prst="rect">
            <a:avLst/>
          </a:prstGeom>
        </p:spPr>
      </p:pic>
      <p:sp>
        <p:nvSpPr>
          <p:cNvPr id="33" name="CuadroTexto 32"/>
          <p:cNvSpPr txBox="1"/>
          <p:nvPr/>
        </p:nvSpPr>
        <p:spPr>
          <a:xfrm>
            <a:off x="3199991" y="1263789"/>
            <a:ext cx="6022774" cy="2031325"/>
          </a:xfrm>
          <a:prstGeom prst="rect">
            <a:avLst/>
          </a:prstGeom>
          <a:noFill/>
        </p:spPr>
        <p:txBody>
          <a:bodyPr wrap="square" rtlCol="0">
            <a:spAutoFit/>
          </a:bodyPr>
          <a:lstStyle/>
          <a:p>
            <a:pPr lvl="0" algn="ctr"/>
            <a:r>
              <a:rPr lang="es-MX" dirty="0">
                <a:solidFill>
                  <a:srgbClr val="002060"/>
                </a:solidFill>
                <a:latin typeface="Morn Thin"/>
                <a:ea typeface="Arial"/>
                <a:cs typeface="Arial"/>
                <a:sym typeface="Arial"/>
              </a:rPr>
              <a:t>Es un conjunto de habilidades, conocimientos específicos, destrezas, valores, </a:t>
            </a:r>
            <a:r>
              <a:rPr lang="es-MX" dirty="0">
                <a:solidFill>
                  <a:srgbClr val="002060"/>
                </a:solidFill>
                <a:latin typeface="Morn Thin"/>
              </a:rPr>
              <a:t>actitudes</a:t>
            </a:r>
            <a:r>
              <a:rPr lang="es-MX" dirty="0">
                <a:solidFill>
                  <a:srgbClr val="002060"/>
                </a:solidFill>
                <a:latin typeface="Morn Thin"/>
                <a:ea typeface="Arial"/>
                <a:cs typeface="Arial"/>
                <a:sym typeface="Arial"/>
              </a:rPr>
              <a:t> y </a:t>
            </a:r>
            <a:r>
              <a:rPr lang="es-MX" dirty="0">
                <a:solidFill>
                  <a:srgbClr val="002060"/>
                </a:solidFill>
                <a:latin typeface="Morn Thin"/>
              </a:rPr>
              <a:t>aptitudes</a:t>
            </a:r>
            <a:r>
              <a:rPr lang="es-MX" dirty="0">
                <a:solidFill>
                  <a:srgbClr val="002060"/>
                </a:solidFill>
                <a:latin typeface="Morn Thin"/>
                <a:ea typeface="Arial"/>
                <a:cs typeface="Arial"/>
                <a:sym typeface="Arial"/>
              </a:rPr>
              <a:t> que debe demostrar el aspirante para desempeñar eficazmente el empleo que aspira ocupar o del cual es titular.</a:t>
            </a:r>
          </a:p>
          <a:p>
            <a:pPr algn="ctr"/>
            <a:r>
              <a:rPr lang="es-MX" b="1" dirty="0" smtClean="0">
                <a:solidFill>
                  <a:srgbClr val="002060"/>
                </a:solidFill>
                <a:latin typeface="Morn Thin"/>
              </a:rPr>
              <a:t>.</a:t>
            </a:r>
            <a:endParaRPr lang="en-US" b="1" dirty="0">
              <a:solidFill>
                <a:srgbClr val="002060"/>
              </a:solidFill>
              <a:latin typeface="Morn Thin"/>
            </a:endParaRPr>
          </a:p>
        </p:txBody>
      </p:sp>
      <p:pic>
        <p:nvPicPr>
          <p:cNvPr id="29" name="Imagen 28"/>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1" name="Imagen 60"/>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a:off x="6142700" y="5010189"/>
            <a:ext cx="3044843" cy="2309631"/>
          </a:xfrm>
          <a:prstGeom prst="rect">
            <a:avLst/>
          </a:prstGeom>
        </p:spPr>
      </p:pic>
      <p:pic>
        <p:nvPicPr>
          <p:cNvPr id="62" name="Imagen 61"/>
          <p:cNvPicPr>
            <a:picLocks noChangeAspect="1"/>
          </p:cNvPicPr>
          <p:nvPr/>
        </p:nvPicPr>
        <p:blipFill rotWithShape="1">
          <a:blip r:embed="rId4" cstate="print">
            <a:extLst>
              <a:ext uri="{28A0092B-C50C-407E-A947-70E740481C1C}">
                <a14:useLocalDpi xmlns:a14="http://schemas.microsoft.com/office/drawing/2010/main" val="0"/>
              </a:ext>
            </a:extLst>
          </a:blip>
          <a:srcRect l="70491" t="74091"/>
          <a:stretch/>
        </p:blipFill>
        <p:spPr>
          <a:xfrm>
            <a:off x="-322939" y="3132054"/>
            <a:ext cx="1628989" cy="1776837"/>
          </a:xfrm>
          <a:prstGeom prst="rect">
            <a:avLst/>
          </a:prstGeom>
        </p:spPr>
      </p:pic>
      <p:sp>
        <p:nvSpPr>
          <p:cNvPr id="63" name="CuadroTexto 62"/>
          <p:cNvSpPr txBox="1"/>
          <p:nvPr/>
        </p:nvSpPr>
        <p:spPr>
          <a:xfrm>
            <a:off x="889590" y="2879616"/>
            <a:ext cx="1436243" cy="415498"/>
          </a:xfrm>
          <a:prstGeom prst="rect">
            <a:avLst/>
          </a:prstGeom>
          <a:noFill/>
        </p:spPr>
        <p:txBody>
          <a:bodyPr wrap="square" rtlCol="0">
            <a:spAutoFit/>
          </a:bodyPr>
          <a:lstStyle/>
          <a:p>
            <a:pPr algn="ctr"/>
            <a:r>
              <a:rPr lang="es-CO" sz="1050" dirty="0" smtClean="0">
                <a:solidFill>
                  <a:schemeClr val="bg1"/>
                </a:solidFill>
                <a:latin typeface="montserrat"/>
              </a:rPr>
              <a:t>Escriba aquí</a:t>
            </a:r>
          </a:p>
          <a:p>
            <a:pPr algn="ctr"/>
            <a:r>
              <a:rPr lang="es-CO" sz="1050" dirty="0" smtClean="0">
                <a:solidFill>
                  <a:schemeClr val="bg1"/>
                </a:solidFill>
                <a:latin typeface="montserrat"/>
              </a:rPr>
              <a:t> su texto</a:t>
            </a:r>
            <a:endParaRPr lang="en-US" sz="1050" dirty="0">
              <a:solidFill>
                <a:schemeClr val="bg1"/>
              </a:solidFill>
              <a:latin typeface="montserrat"/>
            </a:endParaRPr>
          </a:p>
        </p:txBody>
      </p:sp>
      <p:sp>
        <p:nvSpPr>
          <p:cNvPr id="3" name="CuadroTexto 2"/>
          <p:cNvSpPr txBox="1"/>
          <p:nvPr/>
        </p:nvSpPr>
        <p:spPr>
          <a:xfrm>
            <a:off x="3077308" y="443371"/>
            <a:ext cx="5257068" cy="646331"/>
          </a:xfrm>
          <a:prstGeom prst="rect">
            <a:avLst/>
          </a:prstGeom>
          <a:noFill/>
        </p:spPr>
        <p:txBody>
          <a:bodyPr wrap="square" rtlCol="0">
            <a:spAutoFit/>
          </a:bodyPr>
          <a:lstStyle/>
          <a:p>
            <a:pPr lvl="0"/>
            <a:r>
              <a:rPr lang="es-MX" b="1" dirty="0">
                <a:solidFill>
                  <a:srgbClr val="123258"/>
                </a:solidFill>
                <a:latin typeface="Arial"/>
                <a:ea typeface="Arial"/>
                <a:cs typeface="Arial"/>
                <a:sym typeface="Arial"/>
              </a:rPr>
              <a:t>COMPETENCIAS DE TALENTO HUMANO</a:t>
            </a:r>
          </a:p>
          <a:p>
            <a:endParaRPr lang="en-US"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735" y="3132054"/>
            <a:ext cx="3465411" cy="3465411"/>
          </a:xfrm>
          <a:prstGeom prst="rect">
            <a:avLst/>
          </a:prstGeom>
        </p:spPr>
      </p:pic>
    </p:spTree>
    <p:extLst>
      <p:ext uri="{BB962C8B-B14F-4D97-AF65-F5344CB8AC3E}">
        <p14:creationId xmlns:p14="http://schemas.microsoft.com/office/powerpoint/2010/main" val="29869053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1062</Words>
  <Application>Microsoft Office PowerPoint</Application>
  <PresentationFormat>Presentación en pantalla (4:3)</PresentationFormat>
  <Paragraphs>170</Paragraphs>
  <Slides>28</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28</vt:i4>
      </vt:variant>
    </vt:vector>
  </HeadingPairs>
  <TitlesOfParts>
    <vt:vector size="38" baseType="lpstr">
      <vt:lpstr>Arial</vt:lpstr>
      <vt:lpstr>Calibri</vt:lpstr>
      <vt:lpstr>Calibri Light</vt:lpstr>
      <vt:lpstr>Century Gothic</vt:lpstr>
      <vt:lpstr>Montserrat</vt:lpstr>
      <vt:lpstr>Morn Thin</vt:lpstr>
      <vt:lpstr>Noto Sans Symbols</vt:lpstr>
      <vt:lpstr>Tahoma</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Johan Garcia acosta</cp:lastModifiedBy>
  <cp:revision>33</cp:revision>
  <dcterms:modified xsi:type="dcterms:W3CDTF">2022-10-31T14:17:02Z</dcterms:modified>
</cp:coreProperties>
</file>